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10287000" cx="18288000"/>
  <p:notesSz cx="6858000" cy="9144000"/>
  <p:embeddedFontLst>
    <p:embeddedFont>
      <p:font typeface="Roboto"/>
      <p:regular r:id="rId28"/>
      <p:bold r:id="rId29"/>
      <p:italic r:id="rId30"/>
      <p:boldItalic r:id="rId31"/>
    </p:embeddedFont>
    <p:embeddedFont>
      <p:font typeface="Walter Turncoat"/>
      <p:regular r:id="rId32"/>
    </p:embeddedFont>
    <p:embeddedFont>
      <p:font typeface="Pacifico"/>
      <p:regular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Roboto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boldItalic.fntdata"/><Relationship Id="rId30" Type="http://schemas.openxmlformats.org/officeDocument/2006/relationships/font" Target="fonts/Roboto-italic.fntdata"/><Relationship Id="rId11" Type="http://schemas.openxmlformats.org/officeDocument/2006/relationships/slide" Target="slides/slide6.xml"/><Relationship Id="rId33" Type="http://schemas.openxmlformats.org/officeDocument/2006/relationships/font" Target="fonts/Pacifico-regular.fntdata"/><Relationship Id="rId10" Type="http://schemas.openxmlformats.org/officeDocument/2006/relationships/slide" Target="slides/slide5.xml"/><Relationship Id="rId32" Type="http://schemas.openxmlformats.org/officeDocument/2006/relationships/font" Target="fonts/WalterTurncoat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9d57ab14c0_1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39d57ab14c0_1_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9d57ab14c0_1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g39d57ab14c0_1_1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6776921723666a4e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6776921723666a4e_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6776921723666a4e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6776921723666a4e_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9d5c12822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g39d5c128227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97fef0d835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g397fef0d835_1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6776921723666a4e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g6776921723666a4e_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9d9a11793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g39d9a11793b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9d9a11793b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g39d9a11793b_1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9d9a11793b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g39d9a11793b_1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9819b29706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g39819b29706_1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9d57ab14c0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g39d57ab14c0_1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6776921723666a4e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g6776921723666a4e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Relationship Id="rId4" Type="http://schemas.openxmlformats.org/officeDocument/2006/relationships/image" Target="../media/image17.png"/><Relationship Id="rId11" Type="http://schemas.openxmlformats.org/officeDocument/2006/relationships/image" Target="../media/image10.png"/><Relationship Id="rId10" Type="http://schemas.openxmlformats.org/officeDocument/2006/relationships/image" Target="../media/image16.png"/><Relationship Id="rId9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9.png"/><Relationship Id="rId7" Type="http://schemas.openxmlformats.org/officeDocument/2006/relationships/image" Target="../media/image3.png"/><Relationship Id="rId8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13.png"/><Relationship Id="rId7" Type="http://schemas.openxmlformats.org/officeDocument/2006/relationships/image" Target="../media/image32.png"/><Relationship Id="rId8" Type="http://schemas.openxmlformats.org/officeDocument/2006/relationships/image" Target="../media/image4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13.png"/><Relationship Id="rId7" Type="http://schemas.openxmlformats.org/officeDocument/2006/relationships/image" Target="../media/image32.png"/><Relationship Id="rId8" Type="http://schemas.openxmlformats.org/officeDocument/2006/relationships/image" Target="../media/image4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Relationship Id="rId4" Type="http://schemas.openxmlformats.org/officeDocument/2006/relationships/image" Target="../media/image47.jpg"/><Relationship Id="rId5" Type="http://schemas.openxmlformats.org/officeDocument/2006/relationships/image" Target="../media/image55.png"/><Relationship Id="rId6" Type="http://schemas.openxmlformats.org/officeDocument/2006/relationships/image" Target="../media/image45.png"/><Relationship Id="rId7" Type="http://schemas.openxmlformats.org/officeDocument/2006/relationships/image" Target="../media/image34.png"/><Relationship Id="rId8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g"/><Relationship Id="rId4" Type="http://schemas.openxmlformats.org/officeDocument/2006/relationships/image" Target="../media/image38.png"/><Relationship Id="rId5" Type="http://schemas.openxmlformats.org/officeDocument/2006/relationships/image" Target="../media/image4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Relationship Id="rId4" Type="http://schemas.openxmlformats.org/officeDocument/2006/relationships/image" Target="../media/image38.png"/><Relationship Id="rId5" Type="http://schemas.openxmlformats.org/officeDocument/2006/relationships/image" Target="../media/image44.png"/><Relationship Id="rId6" Type="http://schemas.openxmlformats.org/officeDocument/2006/relationships/image" Target="../media/image5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Relationship Id="rId4" Type="http://schemas.openxmlformats.org/officeDocument/2006/relationships/image" Target="../media/image11.png"/><Relationship Id="rId5" Type="http://schemas.openxmlformats.org/officeDocument/2006/relationships/image" Target="../media/image30.png"/><Relationship Id="rId6" Type="http://schemas.openxmlformats.org/officeDocument/2006/relationships/image" Target="../media/image13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g"/><Relationship Id="rId4" Type="http://schemas.openxmlformats.org/officeDocument/2006/relationships/image" Target="../media/image11.png"/><Relationship Id="rId5" Type="http://schemas.openxmlformats.org/officeDocument/2006/relationships/image" Target="../media/image30.png"/><Relationship Id="rId6" Type="http://schemas.openxmlformats.org/officeDocument/2006/relationships/image" Target="../media/image13.png"/><Relationship Id="rId7" Type="http://schemas.openxmlformats.org/officeDocument/2006/relationships/image" Target="../media/image6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jpg"/><Relationship Id="rId4" Type="http://schemas.openxmlformats.org/officeDocument/2006/relationships/image" Target="../media/image11.png"/><Relationship Id="rId5" Type="http://schemas.openxmlformats.org/officeDocument/2006/relationships/image" Target="../media/image30.png"/><Relationship Id="rId6" Type="http://schemas.openxmlformats.org/officeDocument/2006/relationships/image" Target="../media/image13.png"/><Relationship Id="rId7" Type="http://schemas.openxmlformats.org/officeDocument/2006/relationships/image" Target="../media/image5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g"/><Relationship Id="rId4" Type="http://schemas.openxmlformats.org/officeDocument/2006/relationships/image" Target="../media/image11.png"/><Relationship Id="rId5" Type="http://schemas.openxmlformats.org/officeDocument/2006/relationships/image" Target="../media/image30.png"/><Relationship Id="rId6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jpg"/><Relationship Id="rId4" Type="http://schemas.openxmlformats.org/officeDocument/2006/relationships/image" Target="../media/image11.png"/><Relationship Id="rId5" Type="http://schemas.openxmlformats.org/officeDocument/2006/relationships/image" Target="../media/image30.png"/><Relationship Id="rId6" Type="http://schemas.openxmlformats.org/officeDocument/2006/relationships/image" Target="../media/image13.png"/><Relationship Id="rId7" Type="http://schemas.openxmlformats.org/officeDocument/2006/relationships/image" Target="../media/image51.png"/><Relationship Id="rId8" Type="http://schemas.openxmlformats.org/officeDocument/2006/relationships/image" Target="../media/image6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Relationship Id="rId4" Type="http://schemas.openxmlformats.org/officeDocument/2006/relationships/image" Target="../media/image11.png"/><Relationship Id="rId5" Type="http://schemas.openxmlformats.org/officeDocument/2006/relationships/image" Target="../media/image30.png"/><Relationship Id="rId6" Type="http://schemas.openxmlformats.org/officeDocument/2006/relationships/image" Target="../media/image13.png"/><Relationship Id="rId7" Type="http://schemas.openxmlformats.org/officeDocument/2006/relationships/image" Target="../media/image3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jpg"/><Relationship Id="rId4" Type="http://schemas.openxmlformats.org/officeDocument/2006/relationships/image" Target="../media/image11.png"/><Relationship Id="rId5" Type="http://schemas.openxmlformats.org/officeDocument/2006/relationships/image" Target="../media/image30.png"/><Relationship Id="rId6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jpg"/><Relationship Id="rId4" Type="http://schemas.openxmlformats.org/officeDocument/2006/relationships/image" Target="../media/image11.png"/><Relationship Id="rId5" Type="http://schemas.openxmlformats.org/officeDocument/2006/relationships/image" Target="../media/image30.png"/><Relationship Id="rId6" Type="http://schemas.openxmlformats.org/officeDocument/2006/relationships/image" Target="../media/image13.png"/><Relationship Id="rId7" Type="http://schemas.openxmlformats.org/officeDocument/2006/relationships/image" Target="../media/image59.png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image" Target="../media/image52.png"/><Relationship Id="rId10" Type="http://schemas.openxmlformats.org/officeDocument/2006/relationships/image" Target="../media/image56.png"/><Relationship Id="rId13" Type="http://schemas.openxmlformats.org/officeDocument/2006/relationships/image" Target="../media/image60.png"/><Relationship Id="rId1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jpg"/><Relationship Id="rId4" Type="http://schemas.openxmlformats.org/officeDocument/2006/relationships/image" Target="../media/image13.png"/><Relationship Id="rId9" Type="http://schemas.openxmlformats.org/officeDocument/2006/relationships/image" Target="../media/image66.png"/><Relationship Id="rId15" Type="http://schemas.openxmlformats.org/officeDocument/2006/relationships/image" Target="../media/image64.png"/><Relationship Id="rId14" Type="http://schemas.openxmlformats.org/officeDocument/2006/relationships/image" Target="../media/image69.png"/><Relationship Id="rId16" Type="http://schemas.openxmlformats.org/officeDocument/2006/relationships/image" Target="../media/image70.png"/><Relationship Id="rId5" Type="http://schemas.openxmlformats.org/officeDocument/2006/relationships/image" Target="../media/image49.png"/><Relationship Id="rId6" Type="http://schemas.openxmlformats.org/officeDocument/2006/relationships/image" Target="../media/image65.png"/><Relationship Id="rId7" Type="http://schemas.openxmlformats.org/officeDocument/2006/relationships/image" Target="../media/image54.png"/><Relationship Id="rId8" Type="http://schemas.openxmlformats.org/officeDocument/2006/relationships/image" Target="../media/image6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Relationship Id="rId4" Type="http://schemas.openxmlformats.org/officeDocument/2006/relationships/image" Target="../media/image19.png"/><Relationship Id="rId5" Type="http://schemas.openxmlformats.org/officeDocument/2006/relationships/image" Target="../media/image13.png"/><Relationship Id="rId6" Type="http://schemas.openxmlformats.org/officeDocument/2006/relationships/image" Target="../media/image12.png"/><Relationship Id="rId7" Type="http://schemas.openxmlformats.org/officeDocument/2006/relationships/image" Target="../media/image18.png"/><Relationship Id="rId8" Type="http://schemas.openxmlformats.org/officeDocument/2006/relationships/image" Target="../media/image22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Relationship Id="rId4" Type="http://schemas.openxmlformats.org/officeDocument/2006/relationships/image" Target="../media/image11.png"/><Relationship Id="rId9" Type="http://schemas.openxmlformats.org/officeDocument/2006/relationships/image" Target="../media/image71.png"/><Relationship Id="rId5" Type="http://schemas.openxmlformats.org/officeDocument/2006/relationships/image" Target="../media/image40.png"/><Relationship Id="rId6" Type="http://schemas.openxmlformats.org/officeDocument/2006/relationships/image" Target="../media/image34.png"/><Relationship Id="rId7" Type="http://schemas.openxmlformats.org/officeDocument/2006/relationships/image" Target="../media/image23.png"/><Relationship Id="rId8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Relationship Id="rId4" Type="http://schemas.openxmlformats.org/officeDocument/2006/relationships/image" Target="../media/image27.png"/><Relationship Id="rId9" Type="http://schemas.openxmlformats.org/officeDocument/2006/relationships/image" Target="../media/image37.png"/><Relationship Id="rId5" Type="http://schemas.openxmlformats.org/officeDocument/2006/relationships/image" Target="../media/image24.png"/><Relationship Id="rId6" Type="http://schemas.openxmlformats.org/officeDocument/2006/relationships/image" Target="../media/image9.png"/><Relationship Id="rId7" Type="http://schemas.openxmlformats.org/officeDocument/2006/relationships/image" Target="../media/image3.png"/><Relationship Id="rId8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Relationship Id="rId4" Type="http://schemas.openxmlformats.org/officeDocument/2006/relationships/image" Target="../media/image19.png"/><Relationship Id="rId5" Type="http://schemas.openxmlformats.org/officeDocument/2006/relationships/image" Target="../media/image13.png"/><Relationship Id="rId6" Type="http://schemas.openxmlformats.org/officeDocument/2006/relationships/image" Target="../media/image12.png"/><Relationship Id="rId7" Type="http://schemas.openxmlformats.org/officeDocument/2006/relationships/image" Target="../media/image18.png"/><Relationship Id="rId8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Relationship Id="rId4" Type="http://schemas.openxmlformats.org/officeDocument/2006/relationships/image" Target="../media/image48.png"/><Relationship Id="rId9" Type="http://schemas.openxmlformats.org/officeDocument/2006/relationships/image" Target="../media/image39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.png"/><Relationship Id="rId8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Relationship Id="rId4" Type="http://schemas.openxmlformats.org/officeDocument/2006/relationships/image" Target="../media/image28.png"/><Relationship Id="rId11" Type="http://schemas.openxmlformats.org/officeDocument/2006/relationships/image" Target="../media/image32.png"/><Relationship Id="rId10" Type="http://schemas.openxmlformats.org/officeDocument/2006/relationships/image" Target="../media/image13.png"/><Relationship Id="rId9" Type="http://schemas.openxmlformats.org/officeDocument/2006/relationships/image" Target="../media/image68.png"/><Relationship Id="rId5" Type="http://schemas.openxmlformats.org/officeDocument/2006/relationships/image" Target="../media/image29.png"/><Relationship Id="rId6" Type="http://schemas.openxmlformats.org/officeDocument/2006/relationships/image" Target="../media/image43.jpg"/><Relationship Id="rId7" Type="http://schemas.openxmlformats.org/officeDocument/2006/relationships/hyperlink" Target="https://www.childrensdentalark.com/dental-x-rays" TargetMode="External"/><Relationship Id="rId8" Type="http://schemas.openxmlformats.org/officeDocument/2006/relationships/hyperlink" Target="https://www.childrensdentalark.com/dental-x-rays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Relationship Id="rId4" Type="http://schemas.openxmlformats.org/officeDocument/2006/relationships/image" Target="../media/image38.png"/><Relationship Id="rId5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202" r="-2201" t="0"/>
            </a:stretch>
          </a:blipFill>
          <a:ln>
            <a:noFill/>
          </a:ln>
        </p:spPr>
      </p:sp>
      <p:sp>
        <p:nvSpPr>
          <p:cNvPr id="85" name="Google Shape;85;p13"/>
          <p:cNvSpPr/>
          <p:nvPr/>
        </p:nvSpPr>
        <p:spPr>
          <a:xfrm>
            <a:off x="4161756" y="148281"/>
            <a:ext cx="9964489" cy="9341708"/>
          </a:xfrm>
          <a:custGeom>
            <a:rect b="b" l="l" r="r" t="t"/>
            <a:pathLst>
              <a:path extrusionOk="0" h="9341708" w="9964489">
                <a:moveTo>
                  <a:pt x="0" y="0"/>
                </a:moveTo>
                <a:lnTo>
                  <a:pt x="9964488" y="0"/>
                </a:lnTo>
                <a:lnTo>
                  <a:pt x="9964488" y="9341708"/>
                </a:lnTo>
                <a:lnTo>
                  <a:pt x="0" y="93417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" name="Google Shape;86;p13"/>
          <p:cNvSpPr/>
          <p:nvPr/>
        </p:nvSpPr>
        <p:spPr>
          <a:xfrm rot="375374">
            <a:off x="-392787" y="-1112917"/>
            <a:ext cx="5945886" cy="8229600"/>
          </a:xfrm>
          <a:custGeom>
            <a:rect b="b" l="l" r="r" t="t"/>
            <a:pathLst>
              <a:path extrusionOk="0" h="8229600" w="5945886">
                <a:moveTo>
                  <a:pt x="0" y="0"/>
                </a:moveTo>
                <a:lnTo>
                  <a:pt x="5945886" y="0"/>
                </a:lnTo>
                <a:lnTo>
                  <a:pt x="59458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" name="Google Shape;87;p13"/>
          <p:cNvSpPr/>
          <p:nvPr/>
        </p:nvSpPr>
        <p:spPr>
          <a:xfrm>
            <a:off x="13894713" y="5143500"/>
            <a:ext cx="5945886" cy="8229600"/>
          </a:xfrm>
          <a:custGeom>
            <a:rect b="b" l="l" r="r" t="t"/>
            <a:pathLst>
              <a:path extrusionOk="0" h="8229600" w="5945886">
                <a:moveTo>
                  <a:pt x="0" y="0"/>
                </a:moveTo>
                <a:lnTo>
                  <a:pt x="5945886" y="0"/>
                </a:lnTo>
                <a:lnTo>
                  <a:pt x="59458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" name="Google Shape;88;p13"/>
          <p:cNvSpPr txBox="1"/>
          <p:nvPr/>
        </p:nvSpPr>
        <p:spPr>
          <a:xfrm>
            <a:off x="3460201" y="4781625"/>
            <a:ext cx="11367600" cy="18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946">
                <a:solidFill>
                  <a:srgbClr val="F8F2EA"/>
                </a:solidFill>
                <a:latin typeface="Pacifico"/>
                <a:ea typeface="Pacifico"/>
                <a:cs typeface="Pacifico"/>
                <a:sym typeface="Pacifico"/>
              </a:rPr>
              <a:t>Welcome!</a:t>
            </a:r>
            <a:endParaRPr sz="1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89" name="Google Shape;89;p13"/>
          <p:cNvSpPr/>
          <p:nvPr/>
        </p:nvSpPr>
        <p:spPr>
          <a:xfrm rot="-6077684">
            <a:off x="155403" y="5143500"/>
            <a:ext cx="5945886" cy="8229600"/>
          </a:xfrm>
          <a:custGeom>
            <a:rect b="b" l="l" r="r" t="t"/>
            <a:pathLst>
              <a:path extrusionOk="0" h="8229600" w="5945886">
                <a:moveTo>
                  <a:pt x="0" y="0"/>
                </a:moveTo>
                <a:lnTo>
                  <a:pt x="5945886" y="0"/>
                </a:lnTo>
                <a:lnTo>
                  <a:pt x="59458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" name="Google Shape;90;p13"/>
          <p:cNvSpPr/>
          <p:nvPr/>
        </p:nvSpPr>
        <p:spPr>
          <a:xfrm rot="-3587136">
            <a:off x="13584150" y="-4479324"/>
            <a:ext cx="5945886" cy="8229600"/>
          </a:xfrm>
          <a:custGeom>
            <a:rect b="b" l="l" r="r" t="t"/>
            <a:pathLst>
              <a:path extrusionOk="0" h="8229600" w="5945886">
                <a:moveTo>
                  <a:pt x="0" y="0"/>
                </a:moveTo>
                <a:lnTo>
                  <a:pt x="5945886" y="0"/>
                </a:lnTo>
                <a:lnTo>
                  <a:pt x="59458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1" name="Google Shape;91;p13"/>
          <p:cNvSpPr/>
          <p:nvPr/>
        </p:nvSpPr>
        <p:spPr>
          <a:xfrm rot="-775517">
            <a:off x="1996976" y="4908511"/>
            <a:ext cx="1037844" cy="2107298"/>
          </a:xfrm>
          <a:custGeom>
            <a:rect b="b" l="l" r="r" t="t"/>
            <a:pathLst>
              <a:path extrusionOk="0" h="2107298" w="1037844">
                <a:moveTo>
                  <a:pt x="0" y="0"/>
                </a:moveTo>
                <a:lnTo>
                  <a:pt x="1037844" y="0"/>
                </a:lnTo>
                <a:lnTo>
                  <a:pt x="1037844" y="2107298"/>
                </a:lnTo>
                <a:lnTo>
                  <a:pt x="0" y="21072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2" name="Google Shape;92;p13"/>
          <p:cNvSpPr/>
          <p:nvPr/>
        </p:nvSpPr>
        <p:spPr>
          <a:xfrm rot="10558487">
            <a:off x="17865081" y="-237763"/>
            <a:ext cx="1037844" cy="2107298"/>
          </a:xfrm>
          <a:custGeom>
            <a:rect b="b" l="l" r="r" t="t"/>
            <a:pathLst>
              <a:path extrusionOk="0" h="2107298" w="1037844">
                <a:moveTo>
                  <a:pt x="0" y="0"/>
                </a:moveTo>
                <a:lnTo>
                  <a:pt x="1037844" y="0"/>
                </a:lnTo>
                <a:lnTo>
                  <a:pt x="1037844" y="2107297"/>
                </a:lnTo>
                <a:lnTo>
                  <a:pt x="0" y="21072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3" name="Google Shape;93;p13"/>
          <p:cNvSpPr/>
          <p:nvPr/>
        </p:nvSpPr>
        <p:spPr>
          <a:xfrm rot="3260530">
            <a:off x="12034789" y="9240500"/>
            <a:ext cx="1037844" cy="2107298"/>
          </a:xfrm>
          <a:custGeom>
            <a:rect b="b" l="l" r="r" t="t"/>
            <a:pathLst>
              <a:path extrusionOk="0" h="2107298" w="1037844">
                <a:moveTo>
                  <a:pt x="0" y="0"/>
                </a:moveTo>
                <a:lnTo>
                  <a:pt x="1037844" y="0"/>
                </a:lnTo>
                <a:lnTo>
                  <a:pt x="1037844" y="2107297"/>
                </a:lnTo>
                <a:lnTo>
                  <a:pt x="0" y="21072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4" name="Google Shape;94;p13"/>
          <p:cNvSpPr/>
          <p:nvPr/>
        </p:nvSpPr>
        <p:spPr>
          <a:xfrm rot="1642752">
            <a:off x="15025007" y="3371360"/>
            <a:ext cx="1064341" cy="1807799"/>
          </a:xfrm>
          <a:custGeom>
            <a:rect b="b" l="l" r="r" t="t"/>
            <a:pathLst>
              <a:path extrusionOk="0" h="1807799" w="1064341">
                <a:moveTo>
                  <a:pt x="0" y="0"/>
                </a:moveTo>
                <a:lnTo>
                  <a:pt x="1064341" y="0"/>
                </a:lnTo>
                <a:lnTo>
                  <a:pt x="1064341" y="1807798"/>
                </a:lnTo>
                <a:lnTo>
                  <a:pt x="0" y="18077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5" name="Google Shape;95;p13"/>
          <p:cNvSpPr/>
          <p:nvPr/>
        </p:nvSpPr>
        <p:spPr>
          <a:xfrm rot="5980547">
            <a:off x="-50236" y="-536464"/>
            <a:ext cx="1064341" cy="1807799"/>
          </a:xfrm>
          <a:custGeom>
            <a:rect b="b" l="l" r="r" t="t"/>
            <a:pathLst>
              <a:path extrusionOk="0" h="1807799" w="1064341">
                <a:moveTo>
                  <a:pt x="0" y="0"/>
                </a:moveTo>
                <a:lnTo>
                  <a:pt x="1064341" y="0"/>
                </a:lnTo>
                <a:lnTo>
                  <a:pt x="1064341" y="1807798"/>
                </a:lnTo>
                <a:lnTo>
                  <a:pt x="0" y="18077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6" name="Google Shape;96;p13"/>
          <p:cNvSpPr/>
          <p:nvPr/>
        </p:nvSpPr>
        <p:spPr>
          <a:xfrm rot="-2824966">
            <a:off x="12240321" y="-130543"/>
            <a:ext cx="1314544" cy="2133134"/>
          </a:xfrm>
          <a:custGeom>
            <a:rect b="b" l="l" r="r" t="t"/>
            <a:pathLst>
              <a:path extrusionOk="0" h="2133134" w="1314544">
                <a:moveTo>
                  <a:pt x="0" y="0"/>
                </a:moveTo>
                <a:lnTo>
                  <a:pt x="1314544" y="0"/>
                </a:lnTo>
                <a:lnTo>
                  <a:pt x="1314544" y="2133134"/>
                </a:lnTo>
                <a:lnTo>
                  <a:pt x="0" y="213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7" name="Google Shape;97;p13"/>
          <p:cNvSpPr/>
          <p:nvPr/>
        </p:nvSpPr>
        <p:spPr>
          <a:xfrm rot="-8100000">
            <a:off x="6173475" y="-683656"/>
            <a:ext cx="1125195" cy="1663874"/>
          </a:xfrm>
          <a:custGeom>
            <a:rect b="b" l="l" r="r" t="t"/>
            <a:pathLst>
              <a:path extrusionOk="0" h="1663874" w="1125195">
                <a:moveTo>
                  <a:pt x="0" y="0"/>
                </a:moveTo>
                <a:lnTo>
                  <a:pt x="1125195" y="0"/>
                </a:lnTo>
                <a:lnTo>
                  <a:pt x="1125195" y="1663874"/>
                </a:lnTo>
                <a:lnTo>
                  <a:pt x="0" y="16638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8" name="Google Shape;98;p13"/>
          <p:cNvSpPr/>
          <p:nvPr/>
        </p:nvSpPr>
        <p:spPr>
          <a:xfrm rot="-8100000">
            <a:off x="17821406" y="3826560"/>
            <a:ext cx="1125195" cy="1663874"/>
          </a:xfrm>
          <a:custGeom>
            <a:rect b="b" l="l" r="r" t="t"/>
            <a:pathLst>
              <a:path extrusionOk="0" h="1663874" w="1125195">
                <a:moveTo>
                  <a:pt x="0" y="0"/>
                </a:moveTo>
                <a:lnTo>
                  <a:pt x="1125195" y="0"/>
                </a:lnTo>
                <a:lnTo>
                  <a:pt x="1125195" y="1663874"/>
                </a:lnTo>
                <a:lnTo>
                  <a:pt x="0" y="16638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9" name="Google Shape;99;p13"/>
          <p:cNvSpPr/>
          <p:nvPr/>
        </p:nvSpPr>
        <p:spPr>
          <a:xfrm>
            <a:off x="4869364" y="9391135"/>
            <a:ext cx="1866708" cy="2381765"/>
          </a:xfrm>
          <a:custGeom>
            <a:rect b="b" l="l" r="r" t="t"/>
            <a:pathLst>
              <a:path extrusionOk="0" h="2381765" w="1866708">
                <a:moveTo>
                  <a:pt x="0" y="0"/>
                </a:moveTo>
                <a:lnTo>
                  <a:pt x="1866709" y="0"/>
                </a:lnTo>
                <a:lnTo>
                  <a:pt x="1866709" y="2381765"/>
                </a:lnTo>
                <a:lnTo>
                  <a:pt x="0" y="23817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0" name="Google Shape;100;p13"/>
          <p:cNvSpPr/>
          <p:nvPr/>
        </p:nvSpPr>
        <p:spPr>
          <a:xfrm rot="453952">
            <a:off x="8627040" y="3790256"/>
            <a:ext cx="1033920" cy="970005"/>
          </a:xfrm>
          <a:custGeom>
            <a:rect b="b" l="l" r="r" t="t"/>
            <a:pathLst>
              <a:path extrusionOk="0" h="970005" w="1033920">
                <a:moveTo>
                  <a:pt x="0" y="0"/>
                </a:moveTo>
                <a:lnTo>
                  <a:pt x="1033920" y="0"/>
                </a:lnTo>
                <a:lnTo>
                  <a:pt x="1033920" y="970006"/>
                </a:lnTo>
                <a:lnTo>
                  <a:pt x="0" y="9700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1" name="Google Shape;101;p13"/>
          <p:cNvSpPr txBox="1"/>
          <p:nvPr/>
        </p:nvSpPr>
        <p:spPr>
          <a:xfrm>
            <a:off x="5734289" y="6550620"/>
            <a:ext cx="6819300" cy="12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99">
                <a:solidFill>
                  <a:srgbClr val="F8F2EA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APAMSA GENERAL MEETING #8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199" r="-2209" t="0"/>
            </a:stretch>
          </a:blipFill>
          <a:ln>
            <a:noFill/>
          </a:ln>
        </p:spPr>
      </p:sp>
      <p:sp>
        <p:nvSpPr>
          <p:cNvPr id="220" name="Google Shape;220;p22"/>
          <p:cNvSpPr txBox="1"/>
          <p:nvPr/>
        </p:nvSpPr>
        <p:spPr>
          <a:xfrm>
            <a:off x="1394203" y="202614"/>
            <a:ext cx="7497300" cy="12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11">
                <a:solidFill>
                  <a:srgbClr val="5A7654"/>
                </a:solidFill>
                <a:latin typeface="Pacifico"/>
                <a:ea typeface="Pacifico"/>
                <a:cs typeface="Pacifico"/>
                <a:sym typeface="Pacifico"/>
              </a:rPr>
              <a:t>Case Study!</a:t>
            </a:r>
            <a:endParaRPr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21" name="Google Shape;221;p22"/>
          <p:cNvSpPr/>
          <p:nvPr/>
        </p:nvSpPr>
        <p:spPr>
          <a:xfrm rot="2912686">
            <a:off x="-327151" y="390806"/>
            <a:ext cx="1533183" cy="1684816"/>
          </a:xfrm>
          <a:custGeom>
            <a:rect b="b" l="l" r="r" t="t"/>
            <a:pathLst>
              <a:path extrusionOk="0" h="1683633" w="1532106">
                <a:moveTo>
                  <a:pt x="0" y="0"/>
                </a:moveTo>
                <a:lnTo>
                  <a:pt x="1532106" y="0"/>
                </a:lnTo>
                <a:lnTo>
                  <a:pt x="1532106" y="1683633"/>
                </a:lnTo>
                <a:lnTo>
                  <a:pt x="0" y="16836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2" name="Google Shape;222;p22"/>
          <p:cNvSpPr/>
          <p:nvPr/>
        </p:nvSpPr>
        <p:spPr>
          <a:xfrm rot="-8441424">
            <a:off x="10105655" y="-1004069"/>
            <a:ext cx="1690916" cy="2561993"/>
          </a:xfrm>
          <a:custGeom>
            <a:rect b="b" l="l" r="r" t="t"/>
            <a:pathLst>
              <a:path extrusionOk="0" h="2566086" w="1693617">
                <a:moveTo>
                  <a:pt x="0" y="0"/>
                </a:moveTo>
                <a:lnTo>
                  <a:pt x="1693617" y="0"/>
                </a:lnTo>
                <a:lnTo>
                  <a:pt x="1693617" y="2566087"/>
                </a:lnTo>
                <a:lnTo>
                  <a:pt x="0" y="25660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3" name="Google Shape;223;p22"/>
          <p:cNvSpPr/>
          <p:nvPr/>
        </p:nvSpPr>
        <p:spPr>
          <a:xfrm>
            <a:off x="13164552" y="8503128"/>
            <a:ext cx="4352034" cy="2268498"/>
          </a:xfrm>
          <a:custGeom>
            <a:rect b="b" l="l" r="r" t="t"/>
            <a:pathLst>
              <a:path extrusionOk="0" h="3437118" w="6593991">
                <a:moveTo>
                  <a:pt x="0" y="0"/>
                </a:moveTo>
                <a:lnTo>
                  <a:pt x="6593991" y="0"/>
                </a:lnTo>
                <a:lnTo>
                  <a:pt x="6593991" y="3437117"/>
                </a:lnTo>
                <a:lnTo>
                  <a:pt x="0" y="34371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4" name="Google Shape;224;p22"/>
          <p:cNvSpPr/>
          <p:nvPr/>
        </p:nvSpPr>
        <p:spPr>
          <a:xfrm flipH="1" rot="-4785200">
            <a:off x="16085057" y="6807765"/>
            <a:ext cx="3363574" cy="1753263"/>
          </a:xfrm>
          <a:custGeom>
            <a:rect b="b" l="l" r="r" t="t"/>
            <a:pathLst>
              <a:path extrusionOk="0" h="2654308" w="5092198">
                <a:moveTo>
                  <a:pt x="5092198" y="0"/>
                </a:moveTo>
                <a:lnTo>
                  <a:pt x="0" y="0"/>
                </a:lnTo>
                <a:lnTo>
                  <a:pt x="0" y="2654308"/>
                </a:lnTo>
                <a:lnTo>
                  <a:pt x="5092198" y="2654308"/>
                </a:lnTo>
                <a:lnTo>
                  <a:pt x="5092198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5" name="Google Shape;225;p22"/>
          <p:cNvSpPr/>
          <p:nvPr/>
        </p:nvSpPr>
        <p:spPr>
          <a:xfrm rot="-2157900">
            <a:off x="16045816" y="8005218"/>
            <a:ext cx="1855204" cy="1920005"/>
          </a:xfrm>
          <a:custGeom>
            <a:rect b="b" l="l" r="r" t="t"/>
            <a:pathLst>
              <a:path extrusionOk="0" h="3790257" w="3662335">
                <a:moveTo>
                  <a:pt x="0" y="0"/>
                </a:moveTo>
                <a:lnTo>
                  <a:pt x="3662335" y="0"/>
                </a:lnTo>
                <a:lnTo>
                  <a:pt x="3662335" y="3790257"/>
                </a:lnTo>
                <a:lnTo>
                  <a:pt x="0" y="37902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6" name="Google Shape;226;p22"/>
          <p:cNvSpPr txBox="1"/>
          <p:nvPr/>
        </p:nvSpPr>
        <p:spPr>
          <a:xfrm>
            <a:off x="701125" y="1405025"/>
            <a:ext cx="13282500" cy="85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29 y/o female; chie</a:t>
            </a:r>
            <a:r>
              <a:rPr lang="en-US" sz="3200">
                <a:latin typeface="Walter Turncoat"/>
                <a:ea typeface="Walter Turncoat"/>
                <a:cs typeface="Walter Turncoat"/>
                <a:sym typeface="Walter Turncoat"/>
              </a:rPr>
              <a:t>f complaint = “My gums bleed when I brush. </a:t>
            </a:r>
            <a:endParaRPr sz="3200"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Walter Turncoat"/>
                <a:ea typeface="Walter Turncoat"/>
                <a:cs typeface="Walter Turncoat"/>
                <a:sym typeface="Walter Turncoat"/>
              </a:rPr>
              <a:t>I have sensitivity to hot and cold most of the time.”</a:t>
            </a:r>
            <a:endParaRPr sz="32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Info: </a:t>
            </a:r>
            <a:endParaRPr sz="32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alter Turncoat"/>
              <a:buChar char="●"/>
            </a:pPr>
            <a:r>
              <a:rPr lang="en-US" sz="32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Normal bp, rr, and pulse </a:t>
            </a:r>
            <a:endParaRPr sz="32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alter Turncoat"/>
              <a:buChar char="●"/>
            </a:pPr>
            <a:r>
              <a:rPr lang="en-US" sz="32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family history includes diabetes, hypertension, oral cancer, alcoholism and substance abuse</a:t>
            </a:r>
            <a:endParaRPr sz="32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alter Turncoat"/>
              <a:buChar char="●"/>
            </a:pPr>
            <a:r>
              <a:rPr lang="en-US" sz="32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Recently smokes a pack of </a:t>
            </a:r>
            <a:r>
              <a:rPr lang="en-US" sz="32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cigarettes</a:t>
            </a:r>
            <a:r>
              <a:rPr lang="en-US" sz="32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 daily</a:t>
            </a:r>
            <a:endParaRPr sz="32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Dental History:</a:t>
            </a:r>
            <a:endParaRPr sz="32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alter Turncoat"/>
              <a:buChar char="●"/>
            </a:pPr>
            <a:r>
              <a:rPr lang="en-US" sz="32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Her last dental visit was over ten years ago- wisdom tooth. </a:t>
            </a:r>
            <a:endParaRPr sz="32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alter Turncoat"/>
              <a:buChar char="●"/>
            </a:pPr>
            <a:r>
              <a:rPr lang="en-US" sz="32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She rinses with a phenol mouthrinse several times daily but mixes it with water to reduce the burning sensation. </a:t>
            </a:r>
            <a:endParaRPr sz="32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alter Turncoat"/>
              <a:buChar char="●"/>
            </a:pPr>
            <a:r>
              <a:rPr lang="en-US" sz="32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She uses a medium bristled toothbrush once daily but has never flossed or used other interdental aids. </a:t>
            </a:r>
            <a:endParaRPr sz="32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alter Turncoat"/>
              <a:buChar char="●"/>
            </a:pPr>
            <a:r>
              <a:rPr lang="en-US" sz="32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She is not sure if her toothpaste contains fluoride.</a:t>
            </a:r>
            <a:endParaRPr sz="32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pic>
        <p:nvPicPr>
          <p:cNvPr id="227" name="Google Shape;227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010707" y="100975"/>
            <a:ext cx="5135443" cy="305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199" r="-2209" t="0"/>
            </a:stretch>
          </a:blipFill>
          <a:ln>
            <a:noFill/>
          </a:ln>
        </p:spPr>
      </p:sp>
      <p:sp>
        <p:nvSpPr>
          <p:cNvPr id="233" name="Google Shape;233;p23"/>
          <p:cNvSpPr txBox="1"/>
          <p:nvPr/>
        </p:nvSpPr>
        <p:spPr>
          <a:xfrm>
            <a:off x="1394203" y="202614"/>
            <a:ext cx="7497300" cy="12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11">
                <a:solidFill>
                  <a:srgbClr val="5A7654"/>
                </a:solidFill>
                <a:latin typeface="Pacifico"/>
                <a:ea typeface="Pacifico"/>
                <a:cs typeface="Pacifico"/>
                <a:sym typeface="Pacifico"/>
              </a:rPr>
              <a:t>Case Study!</a:t>
            </a:r>
            <a:endParaRPr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34" name="Google Shape;234;p23"/>
          <p:cNvSpPr/>
          <p:nvPr/>
        </p:nvSpPr>
        <p:spPr>
          <a:xfrm rot="2912686">
            <a:off x="-327151" y="390806"/>
            <a:ext cx="1533183" cy="1684816"/>
          </a:xfrm>
          <a:custGeom>
            <a:rect b="b" l="l" r="r" t="t"/>
            <a:pathLst>
              <a:path extrusionOk="0" h="1683633" w="1532106">
                <a:moveTo>
                  <a:pt x="0" y="0"/>
                </a:moveTo>
                <a:lnTo>
                  <a:pt x="1532106" y="0"/>
                </a:lnTo>
                <a:lnTo>
                  <a:pt x="1532106" y="1683633"/>
                </a:lnTo>
                <a:lnTo>
                  <a:pt x="0" y="16836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5" name="Google Shape;235;p23"/>
          <p:cNvSpPr/>
          <p:nvPr/>
        </p:nvSpPr>
        <p:spPr>
          <a:xfrm rot="-8441424">
            <a:off x="10105655" y="-1004069"/>
            <a:ext cx="1690916" cy="2561993"/>
          </a:xfrm>
          <a:custGeom>
            <a:rect b="b" l="l" r="r" t="t"/>
            <a:pathLst>
              <a:path extrusionOk="0" h="2566086" w="1693617">
                <a:moveTo>
                  <a:pt x="0" y="0"/>
                </a:moveTo>
                <a:lnTo>
                  <a:pt x="1693617" y="0"/>
                </a:lnTo>
                <a:lnTo>
                  <a:pt x="1693617" y="2566087"/>
                </a:lnTo>
                <a:lnTo>
                  <a:pt x="0" y="25660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6" name="Google Shape;236;p23"/>
          <p:cNvSpPr/>
          <p:nvPr/>
        </p:nvSpPr>
        <p:spPr>
          <a:xfrm>
            <a:off x="13164552" y="8503128"/>
            <a:ext cx="4352034" cy="2268498"/>
          </a:xfrm>
          <a:custGeom>
            <a:rect b="b" l="l" r="r" t="t"/>
            <a:pathLst>
              <a:path extrusionOk="0" h="3437118" w="6593991">
                <a:moveTo>
                  <a:pt x="0" y="0"/>
                </a:moveTo>
                <a:lnTo>
                  <a:pt x="6593991" y="0"/>
                </a:lnTo>
                <a:lnTo>
                  <a:pt x="6593991" y="3437117"/>
                </a:lnTo>
                <a:lnTo>
                  <a:pt x="0" y="34371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7" name="Google Shape;237;p23"/>
          <p:cNvSpPr/>
          <p:nvPr/>
        </p:nvSpPr>
        <p:spPr>
          <a:xfrm flipH="1" rot="-4785200">
            <a:off x="16085057" y="6807765"/>
            <a:ext cx="3363574" cy="1753263"/>
          </a:xfrm>
          <a:custGeom>
            <a:rect b="b" l="l" r="r" t="t"/>
            <a:pathLst>
              <a:path extrusionOk="0" h="2654308" w="5092198">
                <a:moveTo>
                  <a:pt x="5092198" y="0"/>
                </a:moveTo>
                <a:lnTo>
                  <a:pt x="0" y="0"/>
                </a:lnTo>
                <a:lnTo>
                  <a:pt x="0" y="2654308"/>
                </a:lnTo>
                <a:lnTo>
                  <a:pt x="5092198" y="2654308"/>
                </a:lnTo>
                <a:lnTo>
                  <a:pt x="5092198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8" name="Google Shape;238;p23"/>
          <p:cNvSpPr/>
          <p:nvPr/>
        </p:nvSpPr>
        <p:spPr>
          <a:xfrm rot="-2157900">
            <a:off x="16045816" y="8005218"/>
            <a:ext cx="1855204" cy="1920005"/>
          </a:xfrm>
          <a:custGeom>
            <a:rect b="b" l="l" r="r" t="t"/>
            <a:pathLst>
              <a:path extrusionOk="0" h="3790257" w="3662335">
                <a:moveTo>
                  <a:pt x="0" y="0"/>
                </a:moveTo>
                <a:lnTo>
                  <a:pt x="3662335" y="0"/>
                </a:lnTo>
                <a:lnTo>
                  <a:pt x="3662335" y="3790257"/>
                </a:lnTo>
                <a:lnTo>
                  <a:pt x="0" y="37902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9" name="Google Shape;239;p23"/>
          <p:cNvSpPr txBox="1"/>
          <p:nvPr/>
        </p:nvSpPr>
        <p:spPr>
          <a:xfrm>
            <a:off x="701125" y="1405025"/>
            <a:ext cx="13282500" cy="85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7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Based on all that info, what diagnosis can be made?</a:t>
            </a:r>
            <a:endParaRPr b="1" sz="37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Diagnosis:</a:t>
            </a:r>
            <a:endParaRPr sz="32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alter Turncoat"/>
              <a:buChar char="●"/>
            </a:pPr>
            <a:r>
              <a:rPr lang="en-US" sz="32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Gingival inflammation and bleeding         Chronic Gingivitis</a:t>
            </a:r>
            <a:endParaRPr sz="32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alter Turncoat"/>
              <a:buChar char="●"/>
            </a:pPr>
            <a:r>
              <a:rPr lang="en-US" sz="32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Pigmentation around gums          Smoker’s Melanosis</a:t>
            </a:r>
            <a:endParaRPr sz="32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alter Turncoat"/>
              <a:buChar char="●"/>
            </a:pPr>
            <a:r>
              <a:rPr lang="en-US" sz="32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Sensitivity</a:t>
            </a:r>
            <a:r>
              <a:rPr lang="en-US" sz="32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          From improper brushing and oral </a:t>
            </a:r>
            <a:r>
              <a:rPr lang="en-US" sz="32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hygiene</a:t>
            </a:r>
            <a:r>
              <a:rPr lang="en-US" sz="32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 </a:t>
            </a:r>
            <a:endParaRPr sz="32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Walter Turncoat"/>
                <a:ea typeface="Walter Turncoat"/>
                <a:cs typeface="Walter Turncoat"/>
                <a:sym typeface="Walter Turncoat"/>
              </a:rPr>
              <a:t>Management:</a:t>
            </a:r>
            <a:endParaRPr sz="3200"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Font typeface="Walter Turncoat"/>
              <a:buChar char="●"/>
            </a:pPr>
            <a:r>
              <a:rPr b="1" lang="en-US" sz="3200">
                <a:latin typeface="Walter Turncoat"/>
                <a:ea typeface="Walter Turncoat"/>
                <a:cs typeface="Walter Turncoat"/>
                <a:sym typeface="Walter Turncoat"/>
              </a:rPr>
              <a:t>Comprehensive dental cleaning</a:t>
            </a:r>
            <a:r>
              <a:rPr lang="en-US" sz="3200">
                <a:latin typeface="Walter Turncoat"/>
                <a:ea typeface="Walter Turncoat"/>
                <a:cs typeface="Walter Turncoat"/>
                <a:sym typeface="Walter Turncoat"/>
              </a:rPr>
              <a:t> — remove plaque </a:t>
            </a:r>
            <a:endParaRPr sz="3200"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Font typeface="Walter Turncoat"/>
              <a:buChar char="●"/>
            </a:pPr>
            <a:r>
              <a:rPr b="1" lang="en-US" sz="3200">
                <a:latin typeface="Walter Turncoat"/>
                <a:ea typeface="Walter Turncoat"/>
                <a:cs typeface="Walter Turncoat"/>
                <a:sym typeface="Walter Turncoat"/>
              </a:rPr>
              <a:t>Patient education</a:t>
            </a:r>
            <a:r>
              <a:rPr lang="en-US" sz="3200">
                <a:latin typeface="Walter Turncoat"/>
                <a:ea typeface="Walter Turncoat"/>
                <a:cs typeface="Walter Turncoat"/>
                <a:sym typeface="Walter Turncoat"/>
              </a:rPr>
              <a:t> — proper brushing technique, flossing, and smoking cessation counseling</a:t>
            </a:r>
            <a:endParaRPr sz="3200"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Font typeface="Walter Turncoat"/>
              <a:buChar char="●"/>
            </a:pPr>
            <a:r>
              <a:rPr b="1" lang="en-US" sz="3200">
                <a:latin typeface="Walter Turncoat"/>
                <a:ea typeface="Walter Turncoat"/>
                <a:cs typeface="Walter Turncoat"/>
                <a:sym typeface="Walter Turncoat"/>
              </a:rPr>
              <a:t>Discontinue phenol mouthrinse</a:t>
            </a:r>
            <a:r>
              <a:rPr lang="en-US" sz="3200">
                <a:latin typeface="Walter Turncoat"/>
                <a:ea typeface="Walter Turncoat"/>
                <a:cs typeface="Walter Turncoat"/>
                <a:sym typeface="Walter Turncoat"/>
              </a:rPr>
              <a:t> — replace with alcohol-free fluoride rinse</a:t>
            </a:r>
            <a:endParaRPr sz="3200"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Font typeface="Walter Turncoat"/>
              <a:buChar char="●"/>
            </a:pPr>
            <a:r>
              <a:rPr b="1" lang="en-US" sz="3200">
                <a:latin typeface="Walter Turncoat"/>
                <a:ea typeface="Walter Turncoat"/>
                <a:cs typeface="Walter Turncoat"/>
                <a:sym typeface="Walter Turncoat"/>
              </a:rPr>
              <a:t>Fluoride toothpaste</a:t>
            </a:r>
            <a:r>
              <a:rPr lang="en-US" sz="3200">
                <a:latin typeface="Walter Turncoat"/>
                <a:ea typeface="Walter Turncoat"/>
                <a:cs typeface="Walter Turncoat"/>
                <a:sym typeface="Walter Turncoat"/>
              </a:rPr>
              <a:t> — to manage sensitivity</a:t>
            </a:r>
            <a:endParaRPr sz="3200"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Walter Turncoat"/>
                <a:ea typeface="Walter Turncoat"/>
                <a:cs typeface="Walter Turncoat"/>
                <a:sym typeface="Walter Turncoat"/>
              </a:rPr>
              <a:t>Follow-up after a few weeks to see if there’s improvement</a:t>
            </a:r>
            <a:endParaRPr sz="3200"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pic>
        <p:nvPicPr>
          <p:cNvPr id="240" name="Google Shape;240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010718" y="100963"/>
            <a:ext cx="5135432" cy="305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3"/>
          <p:cNvSpPr/>
          <p:nvPr/>
        </p:nvSpPr>
        <p:spPr>
          <a:xfrm>
            <a:off x="8207700" y="3039980"/>
            <a:ext cx="993000" cy="486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23"/>
          <p:cNvSpPr/>
          <p:nvPr/>
        </p:nvSpPr>
        <p:spPr>
          <a:xfrm>
            <a:off x="3437150" y="4016730"/>
            <a:ext cx="993000" cy="486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23"/>
          <p:cNvSpPr/>
          <p:nvPr/>
        </p:nvSpPr>
        <p:spPr>
          <a:xfrm>
            <a:off x="6526450" y="3539486"/>
            <a:ext cx="993000" cy="486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202" r="-2201" t="0"/>
            </a:stretch>
          </a:blipFill>
          <a:ln>
            <a:noFill/>
          </a:ln>
        </p:spPr>
      </p:sp>
      <p:sp>
        <p:nvSpPr>
          <p:cNvPr id="249" name="Google Shape;249;p24"/>
          <p:cNvSpPr/>
          <p:nvPr/>
        </p:nvSpPr>
        <p:spPr>
          <a:xfrm>
            <a:off x="8501610" y="783717"/>
            <a:ext cx="8229600" cy="6357366"/>
          </a:xfrm>
          <a:custGeom>
            <a:rect b="b" l="l" r="r" t="t"/>
            <a:pathLst>
              <a:path extrusionOk="0" h="6357366" w="8229600">
                <a:moveTo>
                  <a:pt x="0" y="0"/>
                </a:moveTo>
                <a:lnTo>
                  <a:pt x="8229600" y="0"/>
                </a:lnTo>
                <a:lnTo>
                  <a:pt x="8229600" y="6357366"/>
                </a:lnTo>
                <a:lnTo>
                  <a:pt x="0" y="63573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7863" r="-7863" t="0"/>
            </a:stretch>
          </a:blipFill>
          <a:ln>
            <a:noFill/>
          </a:ln>
        </p:spPr>
      </p:sp>
      <p:sp>
        <p:nvSpPr>
          <p:cNvPr id="250" name="Google Shape;250;p24"/>
          <p:cNvSpPr/>
          <p:nvPr/>
        </p:nvSpPr>
        <p:spPr>
          <a:xfrm>
            <a:off x="2124945" y="1414337"/>
            <a:ext cx="4509347" cy="5017354"/>
          </a:xfrm>
          <a:custGeom>
            <a:rect b="b" l="l" r="r" t="t"/>
            <a:pathLst>
              <a:path extrusionOk="0" h="5017354" w="4509347">
                <a:moveTo>
                  <a:pt x="0" y="0"/>
                </a:moveTo>
                <a:lnTo>
                  <a:pt x="4509347" y="0"/>
                </a:lnTo>
                <a:lnTo>
                  <a:pt x="4509347" y="5017355"/>
                </a:lnTo>
                <a:lnTo>
                  <a:pt x="0" y="50173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1" name="Google Shape;251;p24"/>
          <p:cNvSpPr/>
          <p:nvPr/>
        </p:nvSpPr>
        <p:spPr>
          <a:xfrm rot="-329948">
            <a:off x="3272255" y="397584"/>
            <a:ext cx="1959333" cy="2819184"/>
          </a:xfrm>
          <a:custGeom>
            <a:rect b="b" l="l" r="r" t="t"/>
            <a:pathLst>
              <a:path extrusionOk="0" h="2819184" w="1959333">
                <a:moveTo>
                  <a:pt x="0" y="0"/>
                </a:moveTo>
                <a:lnTo>
                  <a:pt x="1959332" y="0"/>
                </a:lnTo>
                <a:lnTo>
                  <a:pt x="1959332" y="2819183"/>
                </a:lnTo>
                <a:lnTo>
                  <a:pt x="0" y="28191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2" name="Google Shape;252;p24"/>
          <p:cNvSpPr/>
          <p:nvPr/>
        </p:nvSpPr>
        <p:spPr>
          <a:xfrm rot="1876077">
            <a:off x="579637" y="1011808"/>
            <a:ext cx="679026" cy="1052754"/>
          </a:xfrm>
          <a:custGeom>
            <a:rect b="b" l="l" r="r" t="t"/>
            <a:pathLst>
              <a:path extrusionOk="0" h="1052754" w="679026">
                <a:moveTo>
                  <a:pt x="0" y="0"/>
                </a:moveTo>
                <a:lnTo>
                  <a:pt x="679027" y="0"/>
                </a:lnTo>
                <a:lnTo>
                  <a:pt x="679027" y="1052755"/>
                </a:lnTo>
                <a:lnTo>
                  <a:pt x="0" y="10527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3" name="Google Shape;253;p24"/>
          <p:cNvSpPr/>
          <p:nvPr/>
        </p:nvSpPr>
        <p:spPr>
          <a:xfrm>
            <a:off x="16133568" y="6051003"/>
            <a:ext cx="1195285" cy="2069757"/>
          </a:xfrm>
          <a:custGeom>
            <a:rect b="b" l="l" r="r" t="t"/>
            <a:pathLst>
              <a:path extrusionOk="0" h="2069757" w="1195285">
                <a:moveTo>
                  <a:pt x="0" y="0"/>
                </a:moveTo>
                <a:lnTo>
                  <a:pt x="1195285" y="0"/>
                </a:lnTo>
                <a:lnTo>
                  <a:pt x="1195285" y="2069757"/>
                </a:lnTo>
                <a:lnTo>
                  <a:pt x="0" y="20697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4" name="Google Shape;254;p24"/>
          <p:cNvSpPr txBox="1"/>
          <p:nvPr/>
        </p:nvSpPr>
        <p:spPr>
          <a:xfrm>
            <a:off x="1028700" y="6922077"/>
            <a:ext cx="7018500" cy="26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7811" u="none" cap="none" strike="noStrike">
                <a:solidFill>
                  <a:srgbClr val="5A7654"/>
                </a:solidFill>
                <a:latin typeface="Pacifico"/>
                <a:ea typeface="Pacifico"/>
                <a:cs typeface="Pacifico"/>
                <a:sym typeface="Pacifico"/>
              </a:rPr>
              <a:t>Write your topic or idea</a:t>
            </a:r>
            <a:endParaRPr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55" name="Google Shape;255;p24"/>
          <p:cNvSpPr txBox="1"/>
          <p:nvPr/>
        </p:nvSpPr>
        <p:spPr>
          <a:xfrm>
            <a:off x="8501610" y="8365038"/>
            <a:ext cx="9329190" cy="6305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199" r="-2209" t="0"/>
            </a:stretch>
          </a:blipFill>
          <a:ln>
            <a:noFill/>
          </a:ln>
        </p:spPr>
      </p:sp>
      <p:sp>
        <p:nvSpPr>
          <p:cNvPr id="261" name="Google Shape;261;p25"/>
          <p:cNvSpPr/>
          <p:nvPr/>
        </p:nvSpPr>
        <p:spPr>
          <a:xfrm rot="-5400000">
            <a:off x="3004485" y="-5217310"/>
            <a:ext cx="16370081" cy="20721621"/>
          </a:xfrm>
          <a:custGeom>
            <a:rect b="b" l="l" r="r" t="t"/>
            <a:pathLst>
              <a:path extrusionOk="0" h="20721621" w="16370081">
                <a:moveTo>
                  <a:pt x="0" y="0"/>
                </a:moveTo>
                <a:lnTo>
                  <a:pt x="16370080" y="0"/>
                </a:lnTo>
                <a:lnTo>
                  <a:pt x="16370080" y="20721620"/>
                </a:lnTo>
                <a:lnTo>
                  <a:pt x="0" y="207216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62" name="Google Shape;262;p25"/>
          <p:cNvGrpSpPr/>
          <p:nvPr/>
        </p:nvGrpSpPr>
        <p:grpSpPr>
          <a:xfrm>
            <a:off x="4311193" y="3102416"/>
            <a:ext cx="9665550" cy="4234500"/>
            <a:chOff x="0" y="321475"/>
            <a:chExt cx="12887400" cy="5646000"/>
          </a:xfrm>
        </p:grpSpPr>
        <p:sp>
          <p:nvSpPr>
            <p:cNvPr id="263" name="Google Shape;263;p25"/>
            <p:cNvSpPr txBox="1"/>
            <p:nvPr/>
          </p:nvSpPr>
          <p:spPr>
            <a:xfrm>
              <a:off x="0" y="321475"/>
              <a:ext cx="12887400" cy="54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800">
                  <a:solidFill>
                    <a:srgbClr val="5A7654"/>
                  </a:solidFill>
                  <a:latin typeface="Pacifico"/>
                  <a:ea typeface="Pacifico"/>
                  <a:cs typeface="Pacifico"/>
                  <a:sym typeface="Pacifico"/>
                </a:rPr>
                <a:t>Practice Manual Dexterity by Painting Pumpkins!</a:t>
              </a:r>
              <a:endParaRPr>
                <a:latin typeface="Pacifico"/>
                <a:ea typeface="Pacifico"/>
                <a:cs typeface="Pacifico"/>
                <a:sym typeface="Pacifico"/>
              </a:endParaRPr>
            </a:p>
          </p:txBody>
        </p:sp>
        <p:sp>
          <p:nvSpPr>
            <p:cNvPr id="264" name="Google Shape;264;p25"/>
            <p:cNvSpPr txBox="1"/>
            <p:nvPr/>
          </p:nvSpPr>
          <p:spPr>
            <a:xfrm>
              <a:off x="0" y="5680075"/>
              <a:ext cx="128874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5" name="Google Shape;265;p25"/>
          <p:cNvSpPr/>
          <p:nvPr/>
        </p:nvSpPr>
        <p:spPr>
          <a:xfrm rot="7710192">
            <a:off x="-1078016" y="-939124"/>
            <a:ext cx="5679568" cy="4941225"/>
          </a:xfrm>
          <a:custGeom>
            <a:rect b="b" l="l" r="r" t="t"/>
            <a:pathLst>
              <a:path extrusionOk="0" h="4941688" w="5680101">
                <a:moveTo>
                  <a:pt x="0" y="0"/>
                </a:moveTo>
                <a:lnTo>
                  <a:pt x="5680101" y="0"/>
                </a:lnTo>
                <a:lnTo>
                  <a:pt x="5680101" y="4941689"/>
                </a:lnTo>
                <a:lnTo>
                  <a:pt x="0" y="4941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6" name="Google Shape;266;p25"/>
          <p:cNvSpPr/>
          <p:nvPr/>
        </p:nvSpPr>
        <p:spPr>
          <a:xfrm rot="-3089808">
            <a:off x="13572120" y="5964549"/>
            <a:ext cx="5679568" cy="4941225"/>
          </a:xfrm>
          <a:custGeom>
            <a:rect b="b" l="l" r="r" t="t"/>
            <a:pathLst>
              <a:path extrusionOk="0" h="4941688" w="5680101">
                <a:moveTo>
                  <a:pt x="5680101" y="4941689"/>
                </a:moveTo>
                <a:lnTo>
                  <a:pt x="0" y="4941689"/>
                </a:lnTo>
                <a:lnTo>
                  <a:pt x="0" y="0"/>
                </a:lnTo>
                <a:lnTo>
                  <a:pt x="5680101" y="0"/>
                </a:lnTo>
                <a:lnTo>
                  <a:pt x="5680101" y="4941689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6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199" r="-2209" t="0"/>
            </a:stretch>
          </a:blipFill>
          <a:ln>
            <a:noFill/>
          </a:ln>
        </p:spPr>
      </p:sp>
      <p:sp>
        <p:nvSpPr>
          <p:cNvPr id="272" name="Google Shape;272;p26"/>
          <p:cNvSpPr/>
          <p:nvPr/>
        </p:nvSpPr>
        <p:spPr>
          <a:xfrm rot="-5400000">
            <a:off x="3004485" y="-5217310"/>
            <a:ext cx="16370081" cy="20721621"/>
          </a:xfrm>
          <a:custGeom>
            <a:rect b="b" l="l" r="r" t="t"/>
            <a:pathLst>
              <a:path extrusionOk="0" h="20721621" w="16370081">
                <a:moveTo>
                  <a:pt x="0" y="0"/>
                </a:moveTo>
                <a:lnTo>
                  <a:pt x="16370080" y="0"/>
                </a:lnTo>
                <a:lnTo>
                  <a:pt x="16370080" y="20721620"/>
                </a:lnTo>
                <a:lnTo>
                  <a:pt x="0" y="207216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73" name="Google Shape;273;p26"/>
          <p:cNvGrpSpPr/>
          <p:nvPr/>
        </p:nvGrpSpPr>
        <p:grpSpPr>
          <a:xfrm>
            <a:off x="5220437" y="5291928"/>
            <a:ext cx="11938163" cy="1645052"/>
            <a:chOff x="-3030133" y="4750539"/>
            <a:chExt cx="15917550" cy="7093800"/>
          </a:xfrm>
        </p:grpSpPr>
        <p:sp>
          <p:nvSpPr>
            <p:cNvPr id="274" name="Google Shape;274;p26"/>
            <p:cNvSpPr txBox="1"/>
            <p:nvPr/>
          </p:nvSpPr>
          <p:spPr>
            <a:xfrm>
              <a:off x="-3030133" y="4750539"/>
              <a:ext cx="12887400" cy="709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900">
                  <a:solidFill>
                    <a:srgbClr val="5A7654"/>
                  </a:solidFill>
                  <a:latin typeface="Pacifico"/>
                  <a:ea typeface="Pacifico"/>
                  <a:cs typeface="Pacifico"/>
                  <a:sym typeface="Pacifico"/>
                </a:rPr>
                <a:t>Announcements!</a:t>
              </a:r>
              <a:endParaRPr sz="2500">
                <a:latin typeface="Pacifico"/>
                <a:ea typeface="Pacifico"/>
                <a:cs typeface="Pacifico"/>
                <a:sym typeface="Pacifico"/>
              </a:endParaRPr>
            </a:p>
          </p:txBody>
        </p:sp>
        <p:sp>
          <p:nvSpPr>
            <p:cNvPr id="275" name="Google Shape;275;p26"/>
            <p:cNvSpPr txBox="1"/>
            <p:nvPr/>
          </p:nvSpPr>
          <p:spPr>
            <a:xfrm>
              <a:off x="17" y="4750580"/>
              <a:ext cx="12887400" cy="128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6" name="Google Shape;276;p26"/>
          <p:cNvSpPr/>
          <p:nvPr/>
        </p:nvSpPr>
        <p:spPr>
          <a:xfrm rot="7710192">
            <a:off x="-1078016" y="-939124"/>
            <a:ext cx="5679568" cy="4941225"/>
          </a:xfrm>
          <a:custGeom>
            <a:rect b="b" l="l" r="r" t="t"/>
            <a:pathLst>
              <a:path extrusionOk="0" h="4941688" w="5680101">
                <a:moveTo>
                  <a:pt x="0" y="0"/>
                </a:moveTo>
                <a:lnTo>
                  <a:pt x="5680101" y="0"/>
                </a:lnTo>
                <a:lnTo>
                  <a:pt x="5680101" y="4941689"/>
                </a:lnTo>
                <a:lnTo>
                  <a:pt x="0" y="4941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7" name="Google Shape;277;p26"/>
          <p:cNvSpPr/>
          <p:nvPr/>
        </p:nvSpPr>
        <p:spPr>
          <a:xfrm rot="-3089808">
            <a:off x="13572120" y="5964549"/>
            <a:ext cx="5679568" cy="4941225"/>
          </a:xfrm>
          <a:custGeom>
            <a:rect b="b" l="l" r="r" t="t"/>
            <a:pathLst>
              <a:path extrusionOk="0" h="4941688" w="5680101">
                <a:moveTo>
                  <a:pt x="5680101" y="4941689"/>
                </a:moveTo>
                <a:lnTo>
                  <a:pt x="0" y="4941689"/>
                </a:lnTo>
                <a:lnTo>
                  <a:pt x="0" y="0"/>
                </a:lnTo>
                <a:lnTo>
                  <a:pt x="5680101" y="0"/>
                </a:lnTo>
                <a:lnTo>
                  <a:pt x="5680101" y="4941689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8" name="Google Shape;278;p26"/>
          <p:cNvSpPr txBox="1"/>
          <p:nvPr/>
        </p:nvSpPr>
        <p:spPr>
          <a:xfrm flipH="1" rot="10800000">
            <a:off x="-104250" y="13499198"/>
            <a:ext cx="18288000" cy="6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19551" y="931388"/>
            <a:ext cx="5600700" cy="374332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6"/>
          <p:cNvSpPr txBox="1"/>
          <p:nvPr/>
        </p:nvSpPr>
        <p:spPr>
          <a:xfrm>
            <a:off x="-1722500" y="16618712"/>
            <a:ext cx="18288000" cy="6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4409" r="0" t="0"/>
            </a:stretch>
          </a:blipFill>
          <a:ln>
            <a:noFill/>
          </a:ln>
        </p:spPr>
      </p:sp>
      <p:sp>
        <p:nvSpPr>
          <p:cNvPr id="286" name="Google Shape;286;p27"/>
          <p:cNvSpPr/>
          <p:nvPr/>
        </p:nvSpPr>
        <p:spPr>
          <a:xfrm>
            <a:off x="12135234" y="5865052"/>
            <a:ext cx="7039549" cy="4707698"/>
          </a:xfrm>
          <a:custGeom>
            <a:rect b="b" l="l" r="r" t="t"/>
            <a:pathLst>
              <a:path extrusionOk="0" h="4707698" w="7039549">
                <a:moveTo>
                  <a:pt x="0" y="0"/>
                </a:moveTo>
                <a:lnTo>
                  <a:pt x="7039549" y="0"/>
                </a:lnTo>
                <a:lnTo>
                  <a:pt x="7039549" y="4707698"/>
                </a:lnTo>
                <a:lnTo>
                  <a:pt x="0" y="4707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7" name="Google Shape;287;p27"/>
          <p:cNvSpPr/>
          <p:nvPr/>
        </p:nvSpPr>
        <p:spPr>
          <a:xfrm>
            <a:off x="-2577005" y="4914900"/>
            <a:ext cx="9459310" cy="8229600"/>
          </a:xfrm>
          <a:custGeom>
            <a:rect b="b" l="l" r="r" t="t"/>
            <a:pathLst>
              <a:path extrusionOk="0" h="8229600" w="9459310">
                <a:moveTo>
                  <a:pt x="0" y="0"/>
                </a:moveTo>
                <a:lnTo>
                  <a:pt x="9459310" y="0"/>
                </a:lnTo>
                <a:lnTo>
                  <a:pt x="94593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8" name="Google Shape;288;p27"/>
          <p:cNvSpPr txBox="1"/>
          <p:nvPr/>
        </p:nvSpPr>
        <p:spPr>
          <a:xfrm>
            <a:off x="3604800" y="1217350"/>
            <a:ext cx="110784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00">
                <a:solidFill>
                  <a:srgbClr val="5A7654"/>
                </a:solidFill>
                <a:latin typeface="Pacifico"/>
                <a:ea typeface="Pacifico"/>
                <a:cs typeface="Pacifico"/>
                <a:sym typeface="Pacifico"/>
              </a:rPr>
              <a:t>MERCH</a:t>
            </a:r>
            <a:endParaRPr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89" name="Google Shape;289;p27"/>
          <p:cNvSpPr/>
          <p:nvPr/>
        </p:nvSpPr>
        <p:spPr>
          <a:xfrm rot="8008754">
            <a:off x="-1344355" y="-374525"/>
            <a:ext cx="6588322" cy="3434163"/>
          </a:xfrm>
          <a:custGeom>
            <a:rect b="b" l="l" r="r" t="t"/>
            <a:pathLst>
              <a:path extrusionOk="0" h="3437118" w="6593991">
                <a:moveTo>
                  <a:pt x="0" y="0"/>
                </a:moveTo>
                <a:lnTo>
                  <a:pt x="6593991" y="0"/>
                </a:lnTo>
                <a:lnTo>
                  <a:pt x="6593991" y="3437118"/>
                </a:lnTo>
                <a:lnTo>
                  <a:pt x="0" y="343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0" name="Google Shape;290;p27"/>
          <p:cNvSpPr/>
          <p:nvPr/>
        </p:nvSpPr>
        <p:spPr>
          <a:xfrm rot="-4114280">
            <a:off x="13776721" y="-499782"/>
            <a:ext cx="6587806" cy="3433894"/>
          </a:xfrm>
          <a:custGeom>
            <a:rect b="b" l="l" r="r" t="t"/>
            <a:pathLst>
              <a:path extrusionOk="0" h="3437118" w="6593991">
                <a:moveTo>
                  <a:pt x="0" y="0"/>
                </a:moveTo>
                <a:lnTo>
                  <a:pt x="6593991" y="0"/>
                </a:lnTo>
                <a:lnTo>
                  <a:pt x="6593991" y="3437118"/>
                </a:lnTo>
                <a:lnTo>
                  <a:pt x="0" y="343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91" name="Google Shape;291;p27" title="SPRING MERCH FINAL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35025" y="2724125"/>
            <a:ext cx="6403150" cy="640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7" title="frame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913775" y="3068200"/>
            <a:ext cx="5860800" cy="586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4409" r="0" t="0"/>
            </a:stretch>
          </a:blipFill>
          <a:ln>
            <a:noFill/>
          </a:ln>
        </p:spPr>
      </p:sp>
      <p:sp>
        <p:nvSpPr>
          <p:cNvPr id="298" name="Google Shape;298;p28"/>
          <p:cNvSpPr/>
          <p:nvPr/>
        </p:nvSpPr>
        <p:spPr>
          <a:xfrm>
            <a:off x="12135234" y="5865052"/>
            <a:ext cx="7039549" cy="4707698"/>
          </a:xfrm>
          <a:custGeom>
            <a:rect b="b" l="l" r="r" t="t"/>
            <a:pathLst>
              <a:path extrusionOk="0" h="4707698" w="7039549">
                <a:moveTo>
                  <a:pt x="0" y="0"/>
                </a:moveTo>
                <a:lnTo>
                  <a:pt x="7039549" y="0"/>
                </a:lnTo>
                <a:lnTo>
                  <a:pt x="7039549" y="4707698"/>
                </a:lnTo>
                <a:lnTo>
                  <a:pt x="0" y="4707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9" name="Google Shape;299;p28"/>
          <p:cNvSpPr/>
          <p:nvPr/>
        </p:nvSpPr>
        <p:spPr>
          <a:xfrm>
            <a:off x="-2577005" y="4914900"/>
            <a:ext cx="9459310" cy="8229600"/>
          </a:xfrm>
          <a:custGeom>
            <a:rect b="b" l="l" r="r" t="t"/>
            <a:pathLst>
              <a:path extrusionOk="0" h="8229600" w="9459310">
                <a:moveTo>
                  <a:pt x="0" y="0"/>
                </a:moveTo>
                <a:lnTo>
                  <a:pt x="9459310" y="0"/>
                </a:lnTo>
                <a:lnTo>
                  <a:pt x="94593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0" name="Google Shape;300;p28"/>
          <p:cNvSpPr txBox="1"/>
          <p:nvPr/>
        </p:nvSpPr>
        <p:spPr>
          <a:xfrm>
            <a:off x="3604800" y="1217350"/>
            <a:ext cx="11078400" cy="26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00">
                <a:solidFill>
                  <a:srgbClr val="5A7654"/>
                </a:solidFill>
                <a:latin typeface="Pacifico"/>
                <a:ea typeface="Pacifico"/>
                <a:cs typeface="Pacifico"/>
                <a:sym typeface="Pacifico"/>
              </a:rPr>
              <a:t>Interview Prep Workshop Interest!</a:t>
            </a:r>
            <a:endParaRPr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301" name="Google Shape;301;p28"/>
          <p:cNvSpPr/>
          <p:nvPr/>
        </p:nvSpPr>
        <p:spPr>
          <a:xfrm rot="8008754">
            <a:off x="-1344355" y="-374525"/>
            <a:ext cx="6588322" cy="3434163"/>
          </a:xfrm>
          <a:custGeom>
            <a:rect b="b" l="l" r="r" t="t"/>
            <a:pathLst>
              <a:path extrusionOk="0" h="3437118" w="6593991">
                <a:moveTo>
                  <a:pt x="0" y="0"/>
                </a:moveTo>
                <a:lnTo>
                  <a:pt x="6593991" y="0"/>
                </a:lnTo>
                <a:lnTo>
                  <a:pt x="6593991" y="3437118"/>
                </a:lnTo>
                <a:lnTo>
                  <a:pt x="0" y="343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2" name="Google Shape;302;p28"/>
          <p:cNvSpPr/>
          <p:nvPr/>
        </p:nvSpPr>
        <p:spPr>
          <a:xfrm rot="-4114280">
            <a:off x="13776721" y="-499782"/>
            <a:ext cx="6587806" cy="3433894"/>
          </a:xfrm>
          <a:custGeom>
            <a:rect b="b" l="l" r="r" t="t"/>
            <a:pathLst>
              <a:path extrusionOk="0" h="3437118" w="6593991">
                <a:moveTo>
                  <a:pt x="0" y="0"/>
                </a:moveTo>
                <a:lnTo>
                  <a:pt x="6593991" y="0"/>
                </a:lnTo>
                <a:lnTo>
                  <a:pt x="6593991" y="3437118"/>
                </a:lnTo>
                <a:lnTo>
                  <a:pt x="0" y="343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03" name="Google Shape;303;p28" title="APAMSA- interview prep workshop interest 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27025" y="4220925"/>
            <a:ext cx="5962650" cy="577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4409" r="0" t="0"/>
            </a:stretch>
          </a:blipFill>
          <a:ln>
            <a:noFill/>
          </a:ln>
        </p:spPr>
      </p:sp>
      <p:sp>
        <p:nvSpPr>
          <p:cNvPr id="309" name="Google Shape;309;p29"/>
          <p:cNvSpPr/>
          <p:nvPr/>
        </p:nvSpPr>
        <p:spPr>
          <a:xfrm>
            <a:off x="12135234" y="5865052"/>
            <a:ext cx="7039549" cy="4707698"/>
          </a:xfrm>
          <a:custGeom>
            <a:rect b="b" l="l" r="r" t="t"/>
            <a:pathLst>
              <a:path extrusionOk="0" h="4707698" w="7039549">
                <a:moveTo>
                  <a:pt x="0" y="0"/>
                </a:moveTo>
                <a:lnTo>
                  <a:pt x="7039549" y="0"/>
                </a:lnTo>
                <a:lnTo>
                  <a:pt x="7039549" y="4707698"/>
                </a:lnTo>
                <a:lnTo>
                  <a:pt x="0" y="4707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0" name="Google Shape;310;p29"/>
          <p:cNvSpPr/>
          <p:nvPr/>
        </p:nvSpPr>
        <p:spPr>
          <a:xfrm>
            <a:off x="-2577005" y="4914900"/>
            <a:ext cx="9459310" cy="8229600"/>
          </a:xfrm>
          <a:custGeom>
            <a:rect b="b" l="l" r="r" t="t"/>
            <a:pathLst>
              <a:path extrusionOk="0" h="8229600" w="9459310">
                <a:moveTo>
                  <a:pt x="0" y="0"/>
                </a:moveTo>
                <a:lnTo>
                  <a:pt x="9459310" y="0"/>
                </a:lnTo>
                <a:lnTo>
                  <a:pt x="94593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1" name="Google Shape;311;p29"/>
          <p:cNvSpPr txBox="1"/>
          <p:nvPr/>
        </p:nvSpPr>
        <p:spPr>
          <a:xfrm>
            <a:off x="3604800" y="1217350"/>
            <a:ext cx="11078400" cy="26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00">
                <a:solidFill>
                  <a:srgbClr val="5A7654"/>
                </a:solidFill>
                <a:latin typeface="Pacifico"/>
                <a:ea typeface="Pacifico"/>
                <a:cs typeface="Pacifico"/>
                <a:sym typeface="Pacifico"/>
              </a:rPr>
              <a:t>Volunteer at the Food Bank!</a:t>
            </a:r>
            <a:endParaRPr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312" name="Google Shape;312;p29"/>
          <p:cNvSpPr/>
          <p:nvPr/>
        </p:nvSpPr>
        <p:spPr>
          <a:xfrm rot="8008754">
            <a:off x="-1344355" y="-374525"/>
            <a:ext cx="6588322" cy="3434163"/>
          </a:xfrm>
          <a:custGeom>
            <a:rect b="b" l="l" r="r" t="t"/>
            <a:pathLst>
              <a:path extrusionOk="0" h="3437118" w="6593991">
                <a:moveTo>
                  <a:pt x="0" y="0"/>
                </a:moveTo>
                <a:lnTo>
                  <a:pt x="6593991" y="0"/>
                </a:lnTo>
                <a:lnTo>
                  <a:pt x="6593991" y="3437118"/>
                </a:lnTo>
                <a:lnTo>
                  <a:pt x="0" y="343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3" name="Google Shape;313;p29"/>
          <p:cNvSpPr/>
          <p:nvPr/>
        </p:nvSpPr>
        <p:spPr>
          <a:xfrm rot="-4114280">
            <a:off x="13776721" y="-499782"/>
            <a:ext cx="6587806" cy="3433894"/>
          </a:xfrm>
          <a:custGeom>
            <a:rect b="b" l="l" r="r" t="t"/>
            <a:pathLst>
              <a:path extrusionOk="0" h="3437118" w="6593991">
                <a:moveTo>
                  <a:pt x="0" y="0"/>
                </a:moveTo>
                <a:lnTo>
                  <a:pt x="6593991" y="0"/>
                </a:lnTo>
                <a:lnTo>
                  <a:pt x="6593991" y="3437118"/>
                </a:lnTo>
                <a:lnTo>
                  <a:pt x="0" y="343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14" name="Google Shape;314;p29" title="Untitled design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22500" y="3858550"/>
            <a:ext cx="5531175" cy="553117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9"/>
          <p:cNvSpPr txBox="1"/>
          <p:nvPr/>
        </p:nvSpPr>
        <p:spPr>
          <a:xfrm>
            <a:off x="8426020" y="4467464"/>
            <a:ext cx="75492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26974" lvl="0" marL="457200" marR="0" rtl="0" algn="l">
              <a:lnSpc>
                <a:spcPct val="110019"/>
              </a:lnSpc>
              <a:spcBef>
                <a:spcPts val="0"/>
              </a:spcBef>
              <a:spcAft>
                <a:spcPts val="0"/>
              </a:spcAft>
              <a:buClr>
                <a:srgbClr val="5D4828"/>
              </a:buClr>
              <a:buSzPts val="3124"/>
              <a:buFont typeface="Walter Turncoat"/>
              <a:buChar char="●"/>
            </a:pPr>
            <a:r>
              <a:rPr lang="en-US" sz="3124">
                <a:solidFill>
                  <a:srgbClr val="5D4828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November 22, 2025</a:t>
            </a:r>
            <a:endParaRPr sz="3124">
              <a:solidFill>
                <a:srgbClr val="5D4828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426974" lvl="0" marL="457200" marR="0" rtl="0" algn="l">
              <a:lnSpc>
                <a:spcPct val="110019"/>
              </a:lnSpc>
              <a:spcBef>
                <a:spcPts val="0"/>
              </a:spcBef>
              <a:spcAft>
                <a:spcPts val="0"/>
              </a:spcAft>
              <a:buClr>
                <a:srgbClr val="5D4828"/>
              </a:buClr>
              <a:buSzPts val="3124"/>
              <a:buFont typeface="Walter Turncoat"/>
              <a:buChar char="●"/>
            </a:pPr>
            <a:r>
              <a:rPr lang="en-US" sz="3124">
                <a:solidFill>
                  <a:srgbClr val="5D4828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9 am - 12 pm</a:t>
            </a:r>
            <a:endParaRPr sz="3124">
              <a:solidFill>
                <a:srgbClr val="5D4828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426974" lvl="0" marL="457200" marR="0" rtl="0" algn="l">
              <a:lnSpc>
                <a:spcPct val="110019"/>
              </a:lnSpc>
              <a:spcBef>
                <a:spcPts val="0"/>
              </a:spcBef>
              <a:spcAft>
                <a:spcPts val="0"/>
              </a:spcAft>
              <a:buClr>
                <a:srgbClr val="5D4828"/>
              </a:buClr>
              <a:buSzPts val="3124"/>
              <a:buFont typeface="Walter Turncoat"/>
              <a:buChar char="●"/>
            </a:pPr>
            <a:r>
              <a:rPr lang="en-US" sz="3124">
                <a:solidFill>
                  <a:srgbClr val="5D4828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3003 S Country Club Rd Tucson, AZ 85713</a:t>
            </a:r>
            <a:endParaRPr sz="3124">
              <a:solidFill>
                <a:srgbClr val="5D4828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426974" lvl="1" marL="914400" marR="0" rtl="0" algn="l">
              <a:lnSpc>
                <a:spcPct val="110019"/>
              </a:lnSpc>
              <a:spcBef>
                <a:spcPts val="0"/>
              </a:spcBef>
              <a:spcAft>
                <a:spcPts val="0"/>
              </a:spcAft>
              <a:buClr>
                <a:srgbClr val="5D4828"/>
              </a:buClr>
              <a:buSzPts val="3124"/>
              <a:buFont typeface="Walter Turncoat"/>
              <a:buChar char="○"/>
            </a:pPr>
            <a:r>
              <a:rPr lang="en-US" sz="3124">
                <a:solidFill>
                  <a:srgbClr val="5D4828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RIDES PROVIDED!!!!!</a:t>
            </a:r>
            <a:endParaRPr sz="3124">
              <a:solidFill>
                <a:srgbClr val="5D4828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426974" lvl="0" marL="457200" marR="0" rtl="0" algn="l">
              <a:lnSpc>
                <a:spcPct val="110019"/>
              </a:lnSpc>
              <a:spcBef>
                <a:spcPts val="0"/>
              </a:spcBef>
              <a:spcAft>
                <a:spcPts val="0"/>
              </a:spcAft>
              <a:buClr>
                <a:srgbClr val="5D4828"/>
              </a:buClr>
              <a:buSzPts val="3124"/>
              <a:buFont typeface="Walter Turncoat"/>
              <a:buChar char="●"/>
            </a:pPr>
            <a:r>
              <a:rPr b="1" lang="en-US" sz="3124" u="sng">
                <a:solidFill>
                  <a:srgbClr val="5D4828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LIMITED SPOTS! </a:t>
            </a:r>
            <a:endParaRPr b="1" sz="3124" u="sng">
              <a:solidFill>
                <a:srgbClr val="5D4828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457200" marR="0" rtl="0" algn="l">
              <a:lnSpc>
                <a:spcPct val="11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24" u="sng">
                <a:solidFill>
                  <a:srgbClr val="5D4828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ONLY 9 LEFT</a:t>
            </a:r>
            <a:endParaRPr b="1" sz="3124" u="sng">
              <a:solidFill>
                <a:srgbClr val="5D4828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0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4409" r="0" t="0"/>
            </a:stretch>
          </a:blipFill>
          <a:ln>
            <a:noFill/>
          </a:ln>
        </p:spPr>
      </p:sp>
      <p:sp>
        <p:nvSpPr>
          <p:cNvPr id="321" name="Google Shape;321;p30"/>
          <p:cNvSpPr/>
          <p:nvPr/>
        </p:nvSpPr>
        <p:spPr>
          <a:xfrm>
            <a:off x="12135234" y="5865052"/>
            <a:ext cx="7039549" cy="4707698"/>
          </a:xfrm>
          <a:custGeom>
            <a:rect b="b" l="l" r="r" t="t"/>
            <a:pathLst>
              <a:path extrusionOk="0" h="4707698" w="7039549">
                <a:moveTo>
                  <a:pt x="0" y="0"/>
                </a:moveTo>
                <a:lnTo>
                  <a:pt x="7039549" y="0"/>
                </a:lnTo>
                <a:lnTo>
                  <a:pt x="7039549" y="4707698"/>
                </a:lnTo>
                <a:lnTo>
                  <a:pt x="0" y="4707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2" name="Google Shape;322;p30"/>
          <p:cNvSpPr/>
          <p:nvPr/>
        </p:nvSpPr>
        <p:spPr>
          <a:xfrm>
            <a:off x="-2577005" y="4914900"/>
            <a:ext cx="9459310" cy="8229600"/>
          </a:xfrm>
          <a:custGeom>
            <a:rect b="b" l="l" r="r" t="t"/>
            <a:pathLst>
              <a:path extrusionOk="0" h="8229600" w="9459310">
                <a:moveTo>
                  <a:pt x="0" y="0"/>
                </a:moveTo>
                <a:lnTo>
                  <a:pt x="9459310" y="0"/>
                </a:lnTo>
                <a:lnTo>
                  <a:pt x="94593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3" name="Google Shape;323;p30"/>
          <p:cNvSpPr txBox="1"/>
          <p:nvPr/>
        </p:nvSpPr>
        <p:spPr>
          <a:xfrm>
            <a:off x="3604800" y="1217350"/>
            <a:ext cx="11078400" cy="26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00">
                <a:solidFill>
                  <a:srgbClr val="5A7654"/>
                </a:solidFill>
                <a:latin typeface="Pacifico"/>
                <a:ea typeface="Pacifico"/>
                <a:cs typeface="Pacifico"/>
                <a:sym typeface="Pacifico"/>
              </a:rPr>
              <a:t>mentorship program updates!</a:t>
            </a:r>
            <a:endParaRPr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324" name="Google Shape;324;p30"/>
          <p:cNvSpPr/>
          <p:nvPr/>
        </p:nvSpPr>
        <p:spPr>
          <a:xfrm rot="8008754">
            <a:off x="-1344355" y="-374525"/>
            <a:ext cx="6588322" cy="3434163"/>
          </a:xfrm>
          <a:custGeom>
            <a:rect b="b" l="l" r="r" t="t"/>
            <a:pathLst>
              <a:path extrusionOk="0" h="3437118" w="6593991">
                <a:moveTo>
                  <a:pt x="0" y="0"/>
                </a:moveTo>
                <a:lnTo>
                  <a:pt x="6593991" y="0"/>
                </a:lnTo>
                <a:lnTo>
                  <a:pt x="6593991" y="3437118"/>
                </a:lnTo>
                <a:lnTo>
                  <a:pt x="0" y="343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5" name="Google Shape;325;p30"/>
          <p:cNvSpPr/>
          <p:nvPr/>
        </p:nvSpPr>
        <p:spPr>
          <a:xfrm rot="-4114280">
            <a:off x="13776721" y="-499782"/>
            <a:ext cx="6587806" cy="3433894"/>
          </a:xfrm>
          <a:custGeom>
            <a:rect b="b" l="l" r="r" t="t"/>
            <a:pathLst>
              <a:path extrusionOk="0" h="3437118" w="6593991">
                <a:moveTo>
                  <a:pt x="0" y="0"/>
                </a:moveTo>
                <a:lnTo>
                  <a:pt x="6593991" y="0"/>
                </a:lnTo>
                <a:lnTo>
                  <a:pt x="6593991" y="3437118"/>
                </a:lnTo>
                <a:lnTo>
                  <a:pt x="0" y="343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6" name="Google Shape;326;p30"/>
          <p:cNvSpPr txBox="1"/>
          <p:nvPr/>
        </p:nvSpPr>
        <p:spPr>
          <a:xfrm>
            <a:off x="5431951" y="4467475"/>
            <a:ext cx="7424100" cy="47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marR="0" rtl="0" algn="l">
              <a:lnSpc>
                <a:spcPct val="11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24">
                <a:solidFill>
                  <a:srgbClr val="5D4828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check your emails! all matches have been emailed out</a:t>
            </a:r>
            <a:endParaRPr sz="3124">
              <a:solidFill>
                <a:srgbClr val="5D4828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457200" marR="0" rtl="0" algn="l">
              <a:lnSpc>
                <a:spcPct val="11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24">
              <a:solidFill>
                <a:srgbClr val="5D4828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457200" marR="0" rtl="0" algn="l">
              <a:lnSpc>
                <a:spcPct val="11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24">
                <a:solidFill>
                  <a:srgbClr val="5D4828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come talk to megan if you have any questions/did not receive the email</a:t>
            </a:r>
            <a:endParaRPr sz="3124">
              <a:solidFill>
                <a:srgbClr val="5D4828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457200" marR="0" rtl="0" algn="l">
              <a:lnSpc>
                <a:spcPct val="11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24">
              <a:solidFill>
                <a:srgbClr val="5D4828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457200" marR="0" rtl="0" algn="l">
              <a:lnSpc>
                <a:spcPct val="11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24">
                <a:solidFill>
                  <a:srgbClr val="5D4828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please check your spam and dig through your inboxes (the email comes from medowd@arizona.edu) </a:t>
            </a:r>
            <a:endParaRPr b="1" sz="3124" u="sng">
              <a:solidFill>
                <a:srgbClr val="5D4828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4409" r="0" t="0"/>
            </a:stretch>
          </a:blipFill>
          <a:ln>
            <a:noFill/>
          </a:ln>
        </p:spPr>
      </p:sp>
      <p:sp>
        <p:nvSpPr>
          <p:cNvPr id="332" name="Google Shape;332;p31"/>
          <p:cNvSpPr/>
          <p:nvPr/>
        </p:nvSpPr>
        <p:spPr>
          <a:xfrm>
            <a:off x="12135234" y="5865052"/>
            <a:ext cx="7039549" cy="4707698"/>
          </a:xfrm>
          <a:custGeom>
            <a:rect b="b" l="l" r="r" t="t"/>
            <a:pathLst>
              <a:path extrusionOk="0" h="4707698" w="7039549">
                <a:moveTo>
                  <a:pt x="0" y="0"/>
                </a:moveTo>
                <a:lnTo>
                  <a:pt x="7039549" y="0"/>
                </a:lnTo>
                <a:lnTo>
                  <a:pt x="7039549" y="4707698"/>
                </a:lnTo>
                <a:lnTo>
                  <a:pt x="0" y="4707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3" name="Google Shape;333;p31"/>
          <p:cNvSpPr/>
          <p:nvPr/>
        </p:nvSpPr>
        <p:spPr>
          <a:xfrm>
            <a:off x="-2577005" y="4914900"/>
            <a:ext cx="9459310" cy="8229600"/>
          </a:xfrm>
          <a:custGeom>
            <a:rect b="b" l="l" r="r" t="t"/>
            <a:pathLst>
              <a:path extrusionOk="0" h="8229600" w="9459310">
                <a:moveTo>
                  <a:pt x="0" y="0"/>
                </a:moveTo>
                <a:lnTo>
                  <a:pt x="9459310" y="0"/>
                </a:lnTo>
                <a:lnTo>
                  <a:pt x="94593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4" name="Google Shape;334;p31"/>
          <p:cNvSpPr txBox="1"/>
          <p:nvPr/>
        </p:nvSpPr>
        <p:spPr>
          <a:xfrm>
            <a:off x="3604800" y="1217350"/>
            <a:ext cx="11078400" cy="26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00">
                <a:solidFill>
                  <a:srgbClr val="5A7654"/>
                </a:solidFill>
                <a:latin typeface="Pacifico"/>
                <a:ea typeface="Pacifico"/>
                <a:cs typeface="Pacifico"/>
                <a:sym typeface="Pacifico"/>
              </a:rPr>
              <a:t>afamsa</a:t>
            </a:r>
            <a:r>
              <a:rPr lang="en-US" sz="7800">
                <a:solidFill>
                  <a:srgbClr val="5A7654"/>
                </a:solidFill>
                <a:latin typeface="Pacifico"/>
                <a:ea typeface="Pacifico"/>
                <a:cs typeface="Pacifico"/>
                <a:sym typeface="Pacifico"/>
              </a:rPr>
              <a:t> program </a:t>
            </a:r>
            <a:endParaRPr sz="7800">
              <a:solidFill>
                <a:srgbClr val="5A7654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00">
                <a:solidFill>
                  <a:srgbClr val="5A7654"/>
                </a:solidFill>
                <a:latin typeface="Pacifico"/>
                <a:ea typeface="Pacifico"/>
                <a:cs typeface="Pacifico"/>
                <a:sym typeface="Pacifico"/>
              </a:rPr>
              <a:t>preference forms!</a:t>
            </a:r>
            <a:endParaRPr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335" name="Google Shape;335;p31"/>
          <p:cNvSpPr/>
          <p:nvPr/>
        </p:nvSpPr>
        <p:spPr>
          <a:xfrm rot="8008754">
            <a:off x="-1344355" y="-374525"/>
            <a:ext cx="6588322" cy="3434163"/>
          </a:xfrm>
          <a:custGeom>
            <a:rect b="b" l="l" r="r" t="t"/>
            <a:pathLst>
              <a:path extrusionOk="0" h="3437118" w="6593991">
                <a:moveTo>
                  <a:pt x="0" y="0"/>
                </a:moveTo>
                <a:lnTo>
                  <a:pt x="6593991" y="0"/>
                </a:lnTo>
                <a:lnTo>
                  <a:pt x="6593991" y="3437118"/>
                </a:lnTo>
                <a:lnTo>
                  <a:pt x="0" y="343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6" name="Google Shape;336;p31"/>
          <p:cNvSpPr/>
          <p:nvPr/>
        </p:nvSpPr>
        <p:spPr>
          <a:xfrm rot="-4114280">
            <a:off x="13776721" y="-499782"/>
            <a:ext cx="6587806" cy="3433894"/>
          </a:xfrm>
          <a:custGeom>
            <a:rect b="b" l="l" r="r" t="t"/>
            <a:pathLst>
              <a:path extrusionOk="0" h="3437118" w="6593991">
                <a:moveTo>
                  <a:pt x="0" y="0"/>
                </a:moveTo>
                <a:lnTo>
                  <a:pt x="6593991" y="0"/>
                </a:lnTo>
                <a:lnTo>
                  <a:pt x="6593991" y="3437118"/>
                </a:lnTo>
                <a:lnTo>
                  <a:pt x="0" y="343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7" name="Google Shape;337;p31"/>
          <p:cNvSpPr txBox="1"/>
          <p:nvPr/>
        </p:nvSpPr>
        <p:spPr>
          <a:xfrm>
            <a:off x="1719926" y="4447725"/>
            <a:ext cx="7424100" cy="524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marR="0" rtl="0" algn="l">
              <a:lnSpc>
                <a:spcPct val="11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24">
                <a:solidFill>
                  <a:srgbClr val="5D4828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preference forms have been emailed out and will be due oct 29th at midnight! </a:t>
            </a:r>
            <a:endParaRPr sz="3124">
              <a:solidFill>
                <a:srgbClr val="5D4828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457200" marR="0" rtl="0" algn="l">
              <a:lnSpc>
                <a:spcPct val="11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24">
              <a:solidFill>
                <a:srgbClr val="5D4828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457200" marR="0" rtl="0" algn="l">
              <a:lnSpc>
                <a:spcPct val="11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24">
                <a:solidFill>
                  <a:srgbClr val="5D4828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come talk to megan if you have any questions/did not receive the email</a:t>
            </a:r>
            <a:endParaRPr sz="3124">
              <a:solidFill>
                <a:srgbClr val="5D4828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457200" marR="0" rtl="0" algn="l">
              <a:lnSpc>
                <a:spcPct val="11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24">
              <a:solidFill>
                <a:srgbClr val="5D4828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457200" marR="0" rtl="0" algn="l">
              <a:lnSpc>
                <a:spcPct val="11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24">
                <a:solidFill>
                  <a:srgbClr val="5D4828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please check your spam and dig through your inboxes (the email comes from medowd@arizona.edu) </a:t>
            </a:r>
            <a:endParaRPr b="1" sz="3124" u="sng">
              <a:solidFill>
                <a:srgbClr val="5D4828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pic>
        <p:nvPicPr>
          <p:cNvPr id="338" name="Google Shape;338;p31" title="QR_Code_1761595217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541275" y="4476750"/>
            <a:ext cx="2364800" cy="236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1"/>
          <p:cNvSpPr txBox="1"/>
          <p:nvPr/>
        </p:nvSpPr>
        <p:spPr>
          <a:xfrm>
            <a:off x="12577400" y="5212600"/>
            <a:ext cx="3475200" cy="677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LITTLES PREF FORM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31"/>
          <p:cNvSpPr txBox="1"/>
          <p:nvPr/>
        </p:nvSpPr>
        <p:spPr>
          <a:xfrm>
            <a:off x="12577400" y="8193450"/>
            <a:ext cx="3053100" cy="677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BIGS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PREF FORM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1" name="Google Shape;341;p31" title="QR_Code_1761595305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541275" y="7349600"/>
            <a:ext cx="2364800" cy="236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4405" r="0" t="0"/>
            </a:stretch>
          </a:blipFill>
          <a:ln>
            <a:noFill/>
          </a:ln>
        </p:spPr>
      </p:sp>
      <p:sp>
        <p:nvSpPr>
          <p:cNvPr id="107" name="Google Shape;107;p14"/>
          <p:cNvSpPr/>
          <p:nvPr/>
        </p:nvSpPr>
        <p:spPr>
          <a:xfrm>
            <a:off x="12135234" y="5865052"/>
            <a:ext cx="7039549" cy="4707698"/>
          </a:xfrm>
          <a:custGeom>
            <a:rect b="b" l="l" r="r" t="t"/>
            <a:pathLst>
              <a:path extrusionOk="0" h="4707698" w="7039549">
                <a:moveTo>
                  <a:pt x="0" y="0"/>
                </a:moveTo>
                <a:lnTo>
                  <a:pt x="7039549" y="0"/>
                </a:lnTo>
                <a:lnTo>
                  <a:pt x="7039549" y="4707698"/>
                </a:lnTo>
                <a:lnTo>
                  <a:pt x="0" y="4707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" name="Google Shape;108;p14"/>
          <p:cNvSpPr/>
          <p:nvPr/>
        </p:nvSpPr>
        <p:spPr>
          <a:xfrm>
            <a:off x="-2577005" y="4914900"/>
            <a:ext cx="9459310" cy="8229600"/>
          </a:xfrm>
          <a:custGeom>
            <a:rect b="b" l="l" r="r" t="t"/>
            <a:pathLst>
              <a:path extrusionOk="0" h="8229600" w="9459310">
                <a:moveTo>
                  <a:pt x="0" y="0"/>
                </a:moveTo>
                <a:lnTo>
                  <a:pt x="9459310" y="0"/>
                </a:lnTo>
                <a:lnTo>
                  <a:pt x="94593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9" name="Google Shape;109;p14"/>
          <p:cNvSpPr txBox="1"/>
          <p:nvPr/>
        </p:nvSpPr>
        <p:spPr>
          <a:xfrm>
            <a:off x="5462396" y="7074182"/>
            <a:ext cx="73632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00">
                <a:solidFill>
                  <a:srgbClr val="5A7654"/>
                </a:solidFill>
                <a:latin typeface="Pacifico"/>
                <a:ea typeface="Pacifico"/>
                <a:cs typeface="Pacifico"/>
                <a:sym typeface="Pacifico"/>
              </a:rPr>
              <a:t>Sign in!</a:t>
            </a:r>
            <a:endParaRPr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0" name="Google Shape;110;p14"/>
          <p:cNvSpPr/>
          <p:nvPr/>
        </p:nvSpPr>
        <p:spPr>
          <a:xfrm rot="726603">
            <a:off x="9528558" y="8218901"/>
            <a:ext cx="6593991" cy="3437118"/>
          </a:xfrm>
          <a:custGeom>
            <a:rect b="b" l="l" r="r" t="t"/>
            <a:pathLst>
              <a:path extrusionOk="0" h="3437118" w="6593991">
                <a:moveTo>
                  <a:pt x="0" y="0"/>
                </a:moveTo>
                <a:lnTo>
                  <a:pt x="6593992" y="0"/>
                </a:lnTo>
                <a:lnTo>
                  <a:pt x="6593992" y="3437118"/>
                </a:lnTo>
                <a:lnTo>
                  <a:pt x="0" y="343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1" name="Google Shape;111;p14"/>
          <p:cNvSpPr/>
          <p:nvPr/>
        </p:nvSpPr>
        <p:spPr>
          <a:xfrm rot="8011481">
            <a:off x="-1351171" y="-377752"/>
            <a:ext cx="6593991" cy="3437118"/>
          </a:xfrm>
          <a:custGeom>
            <a:rect b="b" l="l" r="r" t="t"/>
            <a:pathLst>
              <a:path extrusionOk="0" h="3437118" w="6593991">
                <a:moveTo>
                  <a:pt x="0" y="0"/>
                </a:moveTo>
                <a:lnTo>
                  <a:pt x="6593991" y="0"/>
                </a:lnTo>
                <a:lnTo>
                  <a:pt x="6593991" y="3437118"/>
                </a:lnTo>
                <a:lnTo>
                  <a:pt x="0" y="343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2" name="Google Shape;112;p14"/>
          <p:cNvSpPr/>
          <p:nvPr/>
        </p:nvSpPr>
        <p:spPr>
          <a:xfrm rot="-4116715">
            <a:off x="13774529" y="-505670"/>
            <a:ext cx="6593991" cy="3437118"/>
          </a:xfrm>
          <a:custGeom>
            <a:rect b="b" l="l" r="r" t="t"/>
            <a:pathLst>
              <a:path extrusionOk="0" h="3437118" w="6593991">
                <a:moveTo>
                  <a:pt x="0" y="0"/>
                </a:moveTo>
                <a:lnTo>
                  <a:pt x="6593991" y="0"/>
                </a:lnTo>
                <a:lnTo>
                  <a:pt x="6593991" y="3437118"/>
                </a:lnTo>
                <a:lnTo>
                  <a:pt x="0" y="343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13" name="Google Shape;11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26700" y="679896"/>
            <a:ext cx="6234600" cy="6170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4409" r="0" t="0"/>
            </a:stretch>
          </a:blipFill>
          <a:ln>
            <a:noFill/>
          </a:ln>
        </p:spPr>
      </p:sp>
      <p:sp>
        <p:nvSpPr>
          <p:cNvPr id="347" name="Google Shape;347;p32"/>
          <p:cNvSpPr/>
          <p:nvPr/>
        </p:nvSpPr>
        <p:spPr>
          <a:xfrm>
            <a:off x="12135234" y="5865052"/>
            <a:ext cx="7039549" cy="4707698"/>
          </a:xfrm>
          <a:custGeom>
            <a:rect b="b" l="l" r="r" t="t"/>
            <a:pathLst>
              <a:path extrusionOk="0" h="4707698" w="7039549">
                <a:moveTo>
                  <a:pt x="0" y="0"/>
                </a:moveTo>
                <a:lnTo>
                  <a:pt x="7039549" y="0"/>
                </a:lnTo>
                <a:lnTo>
                  <a:pt x="7039549" y="4707698"/>
                </a:lnTo>
                <a:lnTo>
                  <a:pt x="0" y="4707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8" name="Google Shape;348;p32"/>
          <p:cNvSpPr/>
          <p:nvPr/>
        </p:nvSpPr>
        <p:spPr>
          <a:xfrm>
            <a:off x="-2577005" y="4914900"/>
            <a:ext cx="9459310" cy="8229600"/>
          </a:xfrm>
          <a:custGeom>
            <a:rect b="b" l="l" r="r" t="t"/>
            <a:pathLst>
              <a:path extrusionOk="0" h="8229600" w="9459310">
                <a:moveTo>
                  <a:pt x="0" y="0"/>
                </a:moveTo>
                <a:lnTo>
                  <a:pt x="9459310" y="0"/>
                </a:lnTo>
                <a:lnTo>
                  <a:pt x="94593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9" name="Google Shape;349;p32"/>
          <p:cNvSpPr txBox="1"/>
          <p:nvPr/>
        </p:nvSpPr>
        <p:spPr>
          <a:xfrm>
            <a:off x="3604800" y="1217350"/>
            <a:ext cx="110784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00">
                <a:solidFill>
                  <a:srgbClr val="5A7654"/>
                </a:solidFill>
                <a:latin typeface="Pacifico"/>
                <a:ea typeface="Pacifico"/>
                <a:cs typeface="Pacifico"/>
                <a:sym typeface="Pacifico"/>
              </a:rPr>
              <a:t>afamsa family REVEAL!</a:t>
            </a:r>
            <a:endParaRPr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350" name="Google Shape;350;p32"/>
          <p:cNvSpPr/>
          <p:nvPr/>
        </p:nvSpPr>
        <p:spPr>
          <a:xfrm rot="8008754">
            <a:off x="-1344355" y="-374525"/>
            <a:ext cx="6588322" cy="3434163"/>
          </a:xfrm>
          <a:custGeom>
            <a:rect b="b" l="l" r="r" t="t"/>
            <a:pathLst>
              <a:path extrusionOk="0" h="3437118" w="6593991">
                <a:moveTo>
                  <a:pt x="0" y="0"/>
                </a:moveTo>
                <a:lnTo>
                  <a:pt x="6593991" y="0"/>
                </a:lnTo>
                <a:lnTo>
                  <a:pt x="6593991" y="3437118"/>
                </a:lnTo>
                <a:lnTo>
                  <a:pt x="0" y="343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1" name="Google Shape;351;p32"/>
          <p:cNvSpPr/>
          <p:nvPr/>
        </p:nvSpPr>
        <p:spPr>
          <a:xfrm rot="-4114280">
            <a:off x="13776721" y="-499782"/>
            <a:ext cx="6587806" cy="3433894"/>
          </a:xfrm>
          <a:custGeom>
            <a:rect b="b" l="l" r="r" t="t"/>
            <a:pathLst>
              <a:path extrusionOk="0" h="3437118" w="6593991">
                <a:moveTo>
                  <a:pt x="0" y="0"/>
                </a:moveTo>
                <a:lnTo>
                  <a:pt x="6593991" y="0"/>
                </a:lnTo>
                <a:lnTo>
                  <a:pt x="6593991" y="3437118"/>
                </a:lnTo>
                <a:lnTo>
                  <a:pt x="0" y="343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2" name="Google Shape;352;p32"/>
          <p:cNvSpPr txBox="1"/>
          <p:nvPr/>
        </p:nvSpPr>
        <p:spPr>
          <a:xfrm>
            <a:off x="5431951" y="3756700"/>
            <a:ext cx="7424100" cy="31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marR="0" rtl="0" algn="l">
              <a:lnSpc>
                <a:spcPct val="11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24">
                <a:solidFill>
                  <a:srgbClr val="5D4828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please keep an eye out for an email from megan this weekend!</a:t>
            </a:r>
            <a:endParaRPr sz="3124">
              <a:solidFill>
                <a:srgbClr val="5D4828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457200" marR="0" rtl="0" algn="l">
              <a:lnSpc>
                <a:spcPct val="11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24">
              <a:solidFill>
                <a:srgbClr val="5D4828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457200" marR="0" rtl="0" algn="l">
              <a:lnSpc>
                <a:spcPct val="11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24">
                <a:solidFill>
                  <a:srgbClr val="5D4828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come talk to us if you are not able to make the reveal at the next general meeting (11/3)!</a:t>
            </a:r>
            <a:endParaRPr sz="3124">
              <a:solidFill>
                <a:srgbClr val="5D4828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4409" r="0" t="0"/>
            </a:stretch>
          </a:blipFill>
          <a:ln>
            <a:noFill/>
          </a:ln>
        </p:spPr>
      </p:sp>
      <p:sp>
        <p:nvSpPr>
          <p:cNvPr id="358" name="Google Shape;358;p33"/>
          <p:cNvSpPr/>
          <p:nvPr/>
        </p:nvSpPr>
        <p:spPr>
          <a:xfrm>
            <a:off x="12135234" y="5865052"/>
            <a:ext cx="7039549" cy="4707698"/>
          </a:xfrm>
          <a:custGeom>
            <a:rect b="b" l="l" r="r" t="t"/>
            <a:pathLst>
              <a:path extrusionOk="0" h="4707698" w="7039549">
                <a:moveTo>
                  <a:pt x="0" y="0"/>
                </a:moveTo>
                <a:lnTo>
                  <a:pt x="7039549" y="0"/>
                </a:lnTo>
                <a:lnTo>
                  <a:pt x="7039549" y="4707698"/>
                </a:lnTo>
                <a:lnTo>
                  <a:pt x="0" y="4707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9" name="Google Shape;359;p33"/>
          <p:cNvSpPr/>
          <p:nvPr/>
        </p:nvSpPr>
        <p:spPr>
          <a:xfrm>
            <a:off x="-2577005" y="4914900"/>
            <a:ext cx="9459310" cy="8229600"/>
          </a:xfrm>
          <a:custGeom>
            <a:rect b="b" l="l" r="r" t="t"/>
            <a:pathLst>
              <a:path extrusionOk="0" h="8229600" w="9459310">
                <a:moveTo>
                  <a:pt x="0" y="0"/>
                </a:moveTo>
                <a:lnTo>
                  <a:pt x="9459310" y="0"/>
                </a:lnTo>
                <a:lnTo>
                  <a:pt x="94593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0" name="Google Shape;360;p33"/>
          <p:cNvSpPr txBox="1"/>
          <p:nvPr/>
        </p:nvSpPr>
        <p:spPr>
          <a:xfrm>
            <a:off x="3604800" y="1217350"/>
            <a:ext cx="110784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00">
                <a:solidFill>
                  <a:srgbClr val="5A7654"/>
                </a:solidFill>
                <a:latin typeface="Pacifico"/>
                <a:ea typeface="Pacifico"/>
                <a:cs typeface="Pacifico"/>
                <a:sym typeface="Pacifico"/>
              </a:rPr>
              <a:t>apamsa website</a:t>
            </a:r>
            <a:endParaRPr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361" name="Google Shape;361;p33"/>
          <p:cNvSpPr/>
          <p:nvPr/>
        </p:nvSpPr>
        <p:spPr>
          <a:xfrm rot="8008754">
            <a:off x="-1344355" y="-374525"/>
            <a:ext cx="6588322" cy="3434163"/>
          </a:xfrm>
          <a:custGeom>
            <a:rect b="b" l="l" r="r" t="t"/>
            <a:pathLst>
              <a:path extrusionOk="0" h="3437118" w="6593991">
                <a:moveTo>
                  <a:pt x="0" y="0"/>
                </a:moveTo>
                <a:lnTo>
                  <a:pt x="6593991" y="0"/>
                </a:lnTo>
                <a:lnTo>
                  <a:pt x="6593991" y="3437118"/>
                </a:lnTo>
                <a:lnTo>
                  <a:pt x="0" y="343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2" name="Google Shape;362;p33"/>
          <p:cNvSpPr/>
          <p:nvPr/>
        </p:nvSpPr>
        <p:spPr>
          <a:xfrm rot="-4114280">
            <a:off x="13776721" y="-499782"/>
            <a:ext cx="6587806" cy="3433894"/>
          </a:xfrm>
          <a:custGeom>
            <a:rect b="b" l="l" r="r" t="t"/>
            <a:pathLst>
              <a:path extrusionOk="0" h="3437118" w="6593991">
                <a:moveTo>
                  <a:pt x="0" y="0"/>
                </a:moveTo>
                <a:lnTo>
                  <a:pt x="6593991" y="0"/>
                </a:lnTo>
                <a:lnTo>
                  <a:pt x="6593991" y="3437118"/>
                </a:lnTo>
                <a:lnTo>
                  <a:pt x="0" y="343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63" name="Google Shape;363;p33" title="Screenshot 2025-10-27 at 4.59.11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46075" y="2912869"/>
            <a:ext cx="4961825" cy="5071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4409" r="0" t="0"/>
            </a:stretch>
          </a:blipFill>
          <a:ln>
            <a:noFill/>
          </a:ln>
        </p:spPr>
      </p:sp>
      <p:sp>
        <p:nvSpPr>
          <p:cNvPr id="369" name="Google Shape;369;p34"/>
          <p:cNvSpPr txBox="1"/>
          <p:nvPr/>
        </p:nvSpPr>
        <p:spPr>
          <a:xfrm>
            <a:off x="3198675" y="395638"/>
            <a:ext cx="116556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00">
                <a:solidFill>
                  <a:srgbClr val="5A7654"/>
                </a:solidFill>
                <a:latin typeface="Pacifico"/>
                <a:ea typeface="Pacifico"/>
                <a:cs typeface="Pacifico"/>
                <a:sym typeface="Pacifico"/>
              </a:rPr>
              <a:t>You know where to find us!</a:t>
            </a:r>
            <a:endParaRPr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370" name="Google Shape;370;p34"/>
          <p:cNvSpPr/>
          <p:nvPr/>
        </p:nvSpPr>
        <p:spPr>
          <a:xfrm rot="8008754">
            <a:off x="-1851005" y="-1164875"/>
            <a:ext cx="6588322" cy="3434163"/>
          </a:xfrm>
          <a:custGeom>
            <a:rect b="b" l="l" r="r" t="t"/>
            <a:pathLst>
              <a:path extrusionOk="0" h="3437118" w="6593991">
                <a:moveTo>
                  <a:pt x="0" y="0"/>
                </a:moveTo>
                <a:lnTo>
                  <a:pt x="6593991" y="0"/>
                </a:lnTo>
                <a:lnTo>
                  <a:pt x="6593991" y="3437118"/>
                </a:lnTo>
                <a:lnTo>
                  <a:pt x="0" y="343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1" name="Google Shape;371;p34"/>
          <p:cNvSpPr/>
          <p:nvPr/>
        </p:nvSpPr>
        <p:spPr>
          <a:xfrm rot="-4114280">
            <a:off x="13776721" y="-499782"/>
            <a:ext cx="6587806" cy="3433894"/>
          </a:xfrm>
          <a:custGeom>
            <a:rect b="b" l="l" r="r" t="t"/>
            <a:pathLst>
              <a:path extrusionOk="0" h="3437118" w="6593991">
                <a:moveTo>
                  <a:pt x="0" y="0"/>
                </a:moveTo>
                <a:lnTo>
                  <a:pt x="6593991" y="0"/>
                </a:lnTo>
                <a:lnTo>
                  <a:pt x="6593991" y="3437118"/>
                </a:lnTo>
                <a:lnTo>
                  <a:pt x="0" y="343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72" name="Google Shape;37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8148" y="1915878"/>
            <a:ext cx="1641970" cy="165692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4"/>
          <p:cNvSpPr txBox="1"/>
          <p:nvPr/>
        </p:nvSpPr>
        <p:spPr>
          <a:xfrm>
            <a:off x="1363784" y="3649898"/>
            <a:ext cx="36108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600" lIns="201600" spcFirstLastPara="1" rIns="201600" wrap="square" tIns="2016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10"/>
              <a:t>LinkTree</a:t>
            </a:r>
            <a:endParaRPr b="1" sz="4410"/>
          </a:p>
        </p:txBody>
      </p:sp>
      <p:sp>
        <p:nvSpPr>
          <p:cNvPr id="374" name="Google Shape;374;p34"/>
          <p:cNvSpPr txBox="1"/>
          <p:nvPr/>
        </p:nvSpPr>
        <p:spPr>
          <a:xfrm>
            <a:off x="655275" y="4462638"/>
            <a:ext cx="5027700" cy="15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600" lIns="201600" spcFirstLastPara="1" rIns="201600" wrap="square" tIns="2016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087"/>
              <a:t>Resources galore AND latest APAMSA updates!</a:t>
            </a:r>
            <a:endParaRPr i="1" sz="3087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087"/>
          </a:p>
        </p:txBody>
      </p:sp>
      <p:pic>
        <p:nvPicPr>
          <p:cNvPr id="375" name="Google Shape;375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69289" y="1915871"/>
            <a:ext cx="2889866" cy="2610021"/>
          </a:xfrm>
          <a:prstGeom prst="rect">
            <a:avLst/>
          </a:prstGeom>
          <a:noFill/>
          <a:ln cap="flat" cmpd="sng" w="297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6" name="Google Shape;376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399411" y="1817475"/>
            <a:ext cx="2454875" cy="230495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4"/>
          <p:cNvSpPr txBox="1"/>
          <p:nvPr/>
        </p:nvSpPr>
        <p:spPr>
          <a:xfrm>
            <a:off x="11391250" y="3982988"/>
            <a:ext cx="44712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163500" lIns="163500" spcFirstLastPara="1" rIns="163500" wrap="square" tIns="1635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40"/>
              <a:t>APAMSA Memories</a:t>
            </a:r>
            <a:endParaRPr b="1" sz="3040"/>
          </a:p>
        </p:txBody>
      </p:sp>
      <p:sp>
        <p:nvSpPr>
          <p:cNvPr id="378" name="Google Shape;378;p34"/>
          <p:cNvSpPr txBox="1"/>
          <p:nvPr/>
        </p:nvSpPr>
        <p:spPr>
          <a:xfrm>
            <a:off x="11526400" y="4664409"/>
            <a:ext cx="4200900" cy="11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163500" lIns="163500" spcFirstLastPara="1" rIns="163500" wrap="square" tIns="1635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503"/>
              <a:t>Photos! </a:t>
            </a:r>
            <a:endParaRPr i="1" sz="2503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503"/>
              <a:t>(Updated after every event)</a:t>
            </a:r>
            <a:endParaRPr i="1" sz="2503"/>
          </a:p>
        </p:txBody>
      </p:sp>
      <p:pic>
        <p:nvPicPr>
          <p:cNvPr id="379" name="Google Shape;379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5275" y="5765400"/>
            <a:ext cx="3610800" cy="3261028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80" name="Google Shape;380;p34"/>
          <p:cNvSpPr/>
          <p:nvPr/>
        </p:nvSpPr>
        <p:spPr>
          <a:xfrm>
            <a:off x="720676" y="9226091"/>
            <a:ext cx="3480000" cy="798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000000" dist="76200">
              <a:srgbClr val="1D0D8D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1" name="Google Shape;381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57195" y="9159136"/>
            <a:ext cx="3006976" cy="932245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82" name="Google Shape;382;p34" title="Screenshot 2025-09-08 at 5.08.37 PM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28052" y="5761098"/>
            <a:ext cx="3179600" cy="3261025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34"/>
          <p:cNvSpPr/>
          <p:nvPr/>
        </p:nvSpPr>
        <p:spPr>
          <a:xfrm>
            <a:off x="5232448" y="9226100"/>
            <a:ext cx="2129100" cy="798300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000000" dist="76200">
              <a:srgbClr val="1D0D8D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4" name="Google Shape;384;p3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772898" y="9283275"/>
            <a:ext cx="1048201" cy="718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569610" y="5765379"/>
            <a:ext cx="3610800" cy="3261111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86" name="Google Shape;386;p34"/>
          <p:cNvSpPr/>
          <p:nvPr/>
        </p:nvSpPr>
        <p:spPr>
          <a:xfrm>
            <a:off x="8819500" y="9159125"/>
            <a:ext cx="3006900" cy="932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000000" dist="76200">
              <a:srgbClr val="1D0D8D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7" name="Google Shape;387;p3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2742316" y="5765431"/>
            <a:ext cx="3610800" cy="3261038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88" name="Google Shape;388;p34"/>
          <p:cNvSpPr/>
          <p:nvPr/>
        </p:nvSpPr>
        <p:spPr>
          <a:xfrm>
            <a:off x="12957865" y="9265784"/>
            <a:ext cx="3179700" cy="718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000000" dist="76200">
              <a:srgbClr val="1D0D8D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9" name="Google Shape;389;p3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171015" y="9176546"/>
            <a:ext cx="2407962" cy="932249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90" name="Google Shape;390;p34"/>
          <p:cNvSpPr/>
          <p:nvPr/>
        </p:nvSpPr>
        <p:spPr>
          <a:xfrm>
            <a:off x="6624378" y="4786247"/>
            <a:ext cx="3179700" cy="718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000000" dist="76200">
              <a:srgbClr val="1D0D8D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1" name="Google Shape;391;p3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652183" y="4787044"/>
            <a:ext cx="3006974" cy="712913"/>
          </a:xfrm>
          <a:prstGeom prst="rect">
            <a:avLst/>
          </a:prstGeom>
          <a:noFill/>
          <a:ln cap="flat" cmpd="sng" w="297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92" name="Google Shape;392;p3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3094962" y="9268725"/>
            <a:ext cx="2905515" cy="7129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202" r="-2201" t="0"/>
            </a:stretch>
          </a:blipFill>
          <a:ln>
            <a:noFill/>
          </a:ln>
        </p:spPr>
      </p:sp>
      <p:sp>
        <p:nvSpPr>
          <p:cNvPr id="119" name="Google Shape;119;p15"/>
          <p:cNvSpPr/>
          <p:nvPr/>
        </p:nvSpPr>
        <p:spPr>
          <a:xfrm flipH="1" rot="252223">
            <a:off x="12830300" y="6930467"/>
            <a:ext cx="5843601" cy="4141652"/>
          </a:xfrm>
          <a:custGeom>
            <a:rect b="b" l="l" r="r" t="t"/>
            <a:pathLst>
              <a:path extrusionOk="0" h="4141652" w="5843601">
                <a:moveTo>
                  <a:pt x="5843601" y="0"/>
                </a:moveTo>
                <a:lnTo>
                  <a:pt x="0" y="0"/>
                </a:lnTo>
                <a:lnTo>
                  <a:pt x="0" y="4141653"/>
                </a:lnTo>
                <a:lnTo>
                  <a:pt x="5843601" y="4141653"/>
                </a:lnTo>
                <a:lnTo>
                  <a:pt x="5843601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0" name="Google Shape;120;p15"/>
          <p:cNvSpPr/>
          <p:nvPr/>
        </p:nvSpPr>
        <p:spPr>
          <a:xfrm>
            <a:off x="13146699" y="-136110"/>
            <a:ext cx="6593991" cy="3437118"/>
          </a:xfrm>
          <a:custGeom>
            <a:rect b="b" l="l" r="r" t="t"/>
            <a:pathLst>
              <a:path extrusionOk="0" h="3437118" w="6593991">
                <a:moveTo>
                  <a:pt x="0" y="0"/>
                </a:moveTo>
                <a:lnTo>
                  <a:pt x="6593991" y="0"/>
                </a:lnTo>
                <a:lnTo>
                  <a:pt x="6593991" y="3437118"/>
                </a:lnTo>
                <a:lnTo>
                  <a:pt x="0" y="343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1" name="Google Shape;121;p15"/>
          <p:cNvSpPr/>
          <p:nvPr/>
        </p:nvSpPr>
        <p:spPr>
          <a:xfrm rot="-2852330">
            <a:off x="10602036" y="106554"/>
            <a:ext cx="686183" cy="1459963"/>
          </a:xfrm>
          <a:custGeom>
            <a:rect b="b" l="l" r="r" t="t"/>
            <a:pathLst>
              <a:path extrusionOk="0" h="1459963" w="686183">
                <a:moveTo>
                  <a:pt x="0" y="0"/>
                </a:moveTo>
                <a:lnTo>
                  <a:pt x="686182" y="0"/>
                </a:lnTo>
                <a:lnTo>
                  <a:pt x="686182" y="1459963"/>
                </a:lnTo>
                <a:lnTo>
                  <a:pt x="0" y="14599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2" name="Google Shape;122;p15"/>
          <p:cNvSpPr/>
          <p:nvPr/>
        </p:nvSpPr>
        <p:spPr>
          <a:xfrm rot="-7858188">
            <a:off x="5953920" y="8726616"/>
            <a:ext cx="972490" cy="1587739"/>
          </a:xfrm>
          <a:custGeom>
            <a:rect b="b" l="l" r="r" t="t"/>
            <a:pathLst>
              <a:path extrusionOk="0" h="1587739" w="972490">
                <a:moveTo>
                  <a:pt x="0" y="0"/>
                </a:moveTo>
                <a:lnTo>
                  <a:pt x="972491" y="0"/>
                </a:lnTo>
                <a:lnTo>
                  <a:pt x="972491" y="1587739"/>
                </a:lnTo>
                <a:lnTo>
                  <a:pt x="0" y="15877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3" name="Google Shape;123;p15"/>
          <p:cNvSpPr txBox="1"/>
          <p:nvPr/>
        </p:nvSpPr>
        <p:spPr>
          <a:xfrm>
            <a:off x="818919" y="1019175"/>
            <a:ext cx="14452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00">
                <a:solidFill>
                  <a:srgbClr val="5A7654"/>
                </a:solidFill>
                <a:latin typeface="Pacifico"/>
                <a:ea typeface="Pacifico"/>
                <a:cs typeface="Pacifico"/>
                <a:sym typeface="Pacifico"/>
              </a:rPr>
              <a:t>Applying to Dental School!</a:t>
            </a:r>
            <a:endParaRPr sz="7800">
              <a:solidFill>
                <a:srgbClr val="5A7654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24" name="Google Shape;124;p15"/>
          <p:cNvSpPr txBox="1"/>
          <p:nvPr/>
        </p:nvSpPr>
        <p:spPr>
          <a:xfrm>
            <a:off x="1033275" y="2625400"/>
            <a:ext cx="102546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alter Turncoat"/>
              <a:buChar char="●"/>
            </a:pPr>
            <a:r>
              <a:rPr lang="en-US" sz="32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Apply through the AADSAS; application cycle runs summer to spring </a:t>
            </a:r>
            <a:endParaRPr sz="32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alter Turncoat"/>
              <a:buChar char="●"/>
            </a:pPr>
            <a:r>
              <a:rPr lang="en-US" sz="32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Application consists of:</a:t>
            </a:r>
            <a:endParaRPr sz="32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alter Turncoat"/>
              <a:buChar char="○"/>
            </a:pPr>
            <a:r>
              <a:rPr lang="en-US" sz="32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DAT score</a:t>
            </a:r>
            <a:endParaRPr sz="32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alter Turncoat"/>
              <a:buChar char="○"/>
            </a:pPr>
            <a:r>
              <a:rPr lang="en-US" sz="32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Academic history</a:t>
            </a:r>
            <a:endParaRPr sz="32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alter Turncoat"/>
              <a:buChar char="○"/>
            </a:pPr>
            <a:r>
              <a:rPr lang="en-US" sz="32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Personal Statement</a:t>
            </a:r>
            <a:endParaRPr sz="32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alter Turncoat"/>
              <a:buChar char="○"/>
            </a:pPr>
            <a:r>
              <a:rPr lang="en-US" sz="32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Letters of Rec</a:t>
            </a:r>
            <a:endParaRPr sz="32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alter Turncoat"/>
              <a:buChar char="○"/>
            </a:pPr>
            <a:r>
              <a:rPr lang="en-US" sz="32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Experiences (shadowing, volunteering, clinical, research, etc.)</a:t>
            </a:r>
            <a:endParaRPr sz="32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pic>
        <p:nvPicPr>
          <p:cNvPr id="125" name="Google Shape;125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459825" y="2654747"/>
            <a:ext cx="3679350" cy="552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6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202" r="-2201" t="0"/>
            </a:stretch>
          </a:blipFill>
          <a:ln>
            <a:noFill/>
          </a:ln>
        </p:spPr>
      </p:sp>
      <p:sp>
        <p:nvSpPr>
          <p:cNvPr id="131" name="Google Shape;131;p16"/>
          <p:cNvSpPr/>
          <p:nvPr/>
        </p:nvSpPr>
        <p:spPr>
          <a:xfrm>
            <a:off x="2924123" y="3267337"/>
            <a:ext cx="4115858" cy="2752480"/>
          </a:xfrm>
          <a:custGeom>
            <a:rect b="b" l="l" r="r" t="t"/>
            <a:pathLst>
              <a:path extrusionOk="0" h="2752480" w="4115858">
                <a:moveTo>
                  <a:pt x="0" y="0"/>
                </a:moveTo>
                <a:lnTo>
                  <a:pt x="4115858" y="0"/>
                </a:lnTo>
                <a:lnTo>
                  <a:pt x="4115858" y="2752480"/>
                </a:lnTo>
                <a:lnTo>
                  <a:pt x="0" y="27524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2" name="Google Shape;132;p16"/>
          <p:cNvSpPr/>
          <p:nvPr/>
        </p:nvSpPr>
        <p:spPr>
          <a:xfrm>
            <a:off x="11610463" y="3267326"/>
            <a:ext cx="3530460" cy="2691976"/>
          </a:xfrm>
          <a:custGeom>
            <a:rect b="b" l="l" r="r" t="t"/>
            <a:pathLst>
              <a:path extrusionOk="0" h="2691976" w="3530460">
                <a:moveTo>
                  <a:pt x="0" y="0"/>
                </a:moveTo>
                <a:lnTo>
                  <a:pt x="3530460" y="0"/>
                </a:lnTo>
                <a:lnTo>
                  <a:pt x="3530460" y="2691976"/>
                </a:lnTo>
                <a:lnTo>
                  <a:pt x="0" y="26919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3" name="Google Shape;133;p16"/>
          <p:cNvSpPr/>
          <p:nvPr/>
        </p:nvSpPr>
        <p:spPr>
          <a:xfrm rot="1876077">
            <a:off x="2147340" y="7868804"/>
            <a:ext cx="679026" cy="1052754"/>
          </a:xfrm>
          <a:custGeom>
            <a:rect b="b" l="l" r="r" t="t"/>
            <a:pathLst>
              <a:path extrusionOk="0" h="1052754" w="679026">
                <a:moveTo>
                  <a:pt x="0" y="0"/>
                </a:moveTo>
                <a:lnTo>
                  <a:pt x="679027" y="0"/>
                </a:lnTo>
                <a:lnTo>
                  <a:pt x="679027" y="1052754"/>
                </a:lnTo>
                <a:lnTo>
                  <a:pt x="0" y="10527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4" name="Google Shape;134;p16"/>
          <p:cNvSpPr/>
          <p:nvPr/>
        </p:nvSpPr>
        <p:spPr>
          <a:xfrm>
            <a:off x="16133568" y="6051003"/>
            <a:ext cx="1195285" cy="2069757"/>
          </a:xfrm>
          <a:custGeom>
            <a:rect b="b" l="l" r="r" t="t"/>
            <a:pathLst>
              <a:path extrusionOk="0" h="2069757" w="1195285">
                <a:moveTo>
                  <a:pt x="0" y="0"/>
                </a:moveTo>
                <a:lnTo>
                  <a:pt x="1195285" y="0"/>
                </a:lnTo>
                <a:lnTo>
                  <a:pt x="1195285" y="2069757"/>
                </a:lnTo>
                <a:lnTo>
                  <a:pt x="0" y="20697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5" name="Google Shape;135;p16"/>
          <p:cNvSpPr txBox="1"/>
          <p:nvPr/>
        </p:nvSpPr>
        <p:spPr>
          <a:xfrm>
            <a:off x="5100324" y="7359175"/>
            <a:ext cx="8449800" cy="26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11">
                <a:solidFill>
                  <a:srgbClr val="5A7654"/>
                </a:solidFill>
                <a:latin typeface="Pacifico"/>
                <a:ea typeface="Pacifico"/>
                <a:cs typeface="Pacifico"/>
                <a:sym typeface="Pacifico"/>
              </a:rPr>
              <a:t>Let’s Learn Some Dentistry Basics!</a:t>
            </a:r>
            <a:endParaRPr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36" name="Google Shape;136;p16"/>
          <p:cNvSpPr/>
          <p:nvPr/>
        </p:nvSpPr>
        <p:spPr>
          <a:xfrm rot="8011481">
            <a:off x="-1373552" y="-149152"/>
            <a:ext cx="6593991" cy="3437118"/>
          </a:xfrm>
          <a:custGeom>
            <a:rect b="b" l="l" r="r" t="t"/>
            <a:pathLst>
              <a:path extrusionOk="0" h="3437118" w="6593991">
                <a:moveTo>
                  <a:pt x="0" y="0"/>
                </a:moveTo>
                <a:lnTo>
                  <a:pt x="6593991" y="0"/>
                </a:lnTo>
                <a:lnTo>
                  <a:pt x="6593991" y="3437118"/>
                </a:lnTo>
                <a:lnTo>
                  <a:pt x="0" y="343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" name="Google Shape;137;p16"/>
          <p:cNvSpPr/>
          <p:nvPr/>
        </p:nvSpPr>
        <p:spPr>
          <a:xfrm flipH="1" rot="-8343636">
            <a:off x="12836572" y="-149152"/>
            <a:ext cx="6593991" cy="3437118"/>
          </a:xfrm>
          <a:custGeom>
            <a:rect b="b" l="l" r="r" t="t"/>
            <a:pathLst>
              <a:path extrusionOk="0" h="3437118" w="6593991">
                <a:moveTo>
                  <a:pt x="0" y="3437118"/>
                </a:moveTo>
                <a:lnTo>
                  <a:pt x="6593992" y="3437118"/>
                </a:lnTo>
                <a:lnTo>
                  <a:pt x="6593992" y="0"/>
                </a:lnTo>
                <a:lnTo>
                  <a:pt x="0" y="0"/>
                </a:lnTo>
                <a:lnTo>
                  <a:pt x="0" y="3437118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38" name="Google Shape;138;p16" title="Screenshot 2025-10-26 at 5.38.07 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29135" y="482425"/>
            <a:ext cx="3992200" cy="654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202" r="-2201" t="0"/>
            </a:stretch>
          </a:blipFill>
          <a:ln>
            <a:noFill/>
          </a:ln>
        </p:spPr>
      </p:sp>
      <p:sp>
        <p:nvSpPr>
          <p:cNvPr id="144" name="Google Shape;144;p17"/>
          <p:cNvSpPr txBox="1"/>
          <p:nvPr/>
        </p:nvSpPr>
        <p:spPr>
          <a:xfrm>
            <a:off x="2320806" y="1235504"/>
            <a:ext cx="136464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00">
                <a:solidFill>
                  <a:srgbClr val="5A7654"/>
                </a:solidFill>
                <a:latin typeface="Pacifico"/>
                <a:ea typeface="Pacifico"/>
                <a:cs typeface="Pacifico"/>
                <a:sym typeface="Pacifico"/>
              </a:rPr>
              <a:t>Tooth Numbering</a:t>
            </a:r>
            <a:endParaRPr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45" name="Google Shape;145;p17"/>
          <p:cNvSpPr/>
          <p:nvPr/>
        </p:nvSpPr>
        <p:spPr>
          <a:xfrm rot="3429222">
            <a:off x="14873001" y="6491222"/>
            <a:ext cx="4772597" cy="5873966"/>
          </a:xfrm>
          <a:custGeom>
            <a:rect b="b" l="l" r="r" t="t"/>
            <a:pathLst>
              <a:path extrusionOk="0" h="5873966" w="4772597">
                <a:moveTo>
                  <a:pt x="0" y="0"/>
                </a:moveTo>
                <a:lnTo>
                  <a:pt x="4772598" y="0"/>
                </a:lnTo>
                <a:lnTo>
                  <a:pt x="4772598" y="5873966"/>
                </a:lnTo>
                <a:lnTo>
                  <a:pt x="0" y="58739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6" name="Google Shape;146;p17"/>
          <p:cNvSpPr txBox="1"/>
          <p:nvPr/>
        </p:nvSpPr>
        <p:spPr>
          <a:xfrm>
            <a:off x="9159518" y="3127173"/>
            <a:ext cx="5251800" cy="40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19100" lvl="0" marL="457200" marR="0" rtl="0" algn="l">
              <a:lnSpc>
                <a:spcPct val="110019"/>
              </a:lnSpc>
              <a:spcBef>
                <a:spcPts val="0"/>
              </a:spcBef>
              <a:spcAft>
                <a:spcPts val="0"/>
              </a:spcAft>
              <a:buSzPts val="3000"/>
              <a:buFont typeface="Walter Turncoat"/>
              <a:buChar char="-"/>
            </a:pPr>
            <a:r>
              <a:rPr lang="en-US" sz="3000">
                <a:latin typeface="Walter Turncoat"/>
                <a:ea typeface="Walter Turncoat"/>
                <a:cs typeface="Walter Turncoat"/>
                <a:sym typeface="Walter Turncoat"/>
              </a:rPr>
              <a:t>Starting from the back top right (your right)</a:t>
            </a:r>
            <a:endParaRPr sz="3000"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419100" lvl="0" marL="457200" marR="0" rtl="0" algn="l">
              <a:lnSpc>
                <a:spcPct val="110019"/>
              </a:lnSpc>
              <a:spcBef>
                <a:spcPts val="0"/>
              </a:spcBef>
              <a:spcAft>
                <a:spcPts val="0"/>
              </a:spcAft>
              <a:buSzPts val="3000"/>
              <a:buFont typeface="Walter Turncoat"/>
              <a:buChar char="-"/>
            </a:pPr>
            <a:r>
              <a:rPr lang="en-US" sz="3000">
                <a:latin typeface="Walter Turncoat"/>
                <a:ea typeface="Walter Turncoat"/>
                <a:cs typeface="Walter Turncoat"/>
                <a:sym typeface="Walter Turncoat"/>
              </a:rPr>
              <a:t>Move left across your top row</a:t>
            </a:r>
            <a:endParaRPr sz="3000"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419100" lvl="0" marL="457200" marR="0" rtl="0" algn="l">
              <a:lnSpc>
                <a:spcPct val="110019"/>
              </a:lnSpc>
              <a:spcBef>
                <a:spcPts val="0"/>
              </a:spcBef>
              <a:spcAft>
                <a:spcPts val="0"/>
              </a:spcAft>
              <a:buSzPts val="3000"/>
              <a:buFont typeface="Walter Turncoat"/>
              <a:buChar char="-"/>
            </a:pPr>
            <a:r>
              <a:rPr lang="en-US" sz="3000">
                <a:latin typeface="Walter Turncoat"/>
                <a:ea typeface="Walter Turncoat"/>
                <a:cs typeface="Walter Turncoat"/>
                <a:sym typeface="Walter Turncoat"/>
              </a:rPr>
              <a:t>Shift down to bottom row</a:t>
            </a:r>
            <a:endParaRPr sz="3000"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419100" lvl="0" marL="457200" marR="0" rtl="0" algn="l">
              <a:lnSpc>
                <a:spcPct val="110019"/>
              </a:lnSpc>
              <a:spcBef>
                <a:spcPts val="0"/>
              </a:spcBef>
              <a:spcAft>
                <a:spcPts val="0"/>
              </a:spcAft>
              <a:buSzPts val="3000"/>
              <a:buFont typeface="Walter Turncoat"/>
              <a:buChar char="-"/>
            </a:pPr>
            <a:r>
              <a:rPr lang="en-US" sz="3000">
                <a:latin typeface="Walter Turncoat"/>
                <a:ea typeface="Walter Turncoat"/>
                <a:cs typeface="Walter Turncoat"/>
                <a:sym typeface="Walter Turncoat"/>
              </a:rPr>
              <a:t>Move right across your bottom row</a:t>
            </a:r>
            <a:endParaRPr sz="3000"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419100" lvl="0" marL="457200" marR="0" rtl="0" algn="l">
              <a:lnSpc>
                <a:spcPct val="110019"/>
              </a:lnSpc>
              <a:spcBef>
                <a:spcPts val="0"/>
              </a:spcBef>
              <a:spcAft>
                <a:spcPts val="0"/>
              </a:spcAft>
              <a:buSzPts val="3000"/>
              <a:buFont typeface="Walter Turncoat"/>
              <a:buChar char="-"/>
            </a:pPr>
            <a:r>
              <a:rPr lang="en-US" sz="3000">
                <a:latin typeface="Walter Turncoat"/>
                <a:ea typeface="Walter Turncoat"/>
                <a:cs typeface="Walter Turncoat"/>
                <a:sym typeface="Walter Turncoat"/>
              </a:rPr>
              <a:t>Wisdom teeth included</a:t>
            </a:r>
            <a:endParaRPr sz="3000"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sp>
        <p:nvSpPr>
          <p:cNvPr id="147" name="Google Shape;147;p17"/>
          <p:cNvSpPr/>
          <p:nvPr/>
        </p:nvSpPr>
        <p:spPr>
          <a:xfrm flipH="1" rot="-3424209">
            <a:off x="-1468810" y="6321317"/>
            <a:ext cx="4772597" cy="5873966"/>
          </a:xfrm>
          <a:custGeom>
            <a:rect b="b" l="l" r="r" t="t"/>
            <a:pathLst>
              <a:path extrusionOk="0" h="5873966" w="4772597">
                <a:moveTo>
                  <a:pt x="0" y="5873966"/>
                </a:moveTo>
                <a:lnTo>
                  <a:pt x="4772598" y="5873966"/>
                </a:lnTo>
                <a:lnTo>
                  <a:pt x="4772598" y="0"/>
                </a:lnTo>
                <a:lnTo>
                  <a:pt x="0" y="0"/>
                </a:lnTo>
                <a:lnTo>
                  <a:pt x="0" y="5873966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8" name="Google Shape;148;p17"/>
          <p:cNvSpPr/>
          <p:nvPr/>
        </p:nvSpPr>
        <p:spPr>
          <a:xfrm>
            <a:off x="2456588" y="7516806"/>
            <a:ext cx="13652850" cy="3822798"/>
          </a:xfrm>
          <a:custGeom>
            <a:rect b="b" l="l" r="r" t="t"/>
            <a:pathLst>
              <a:path extrusionOk="0" h="3822798" w="13652850">
                <a:moveTo>
                  <a:pt x="0" y="0"/>
                </a:moveTo>
                <a:lnTo>
                  <a:pt x="13652851" y="0"/>
                </a:lnTo>
                <a:lnTo>
                  <a:pt x="13652851" y="3822798"/>
                </a:lnTo>
                <a:lnTo>
                  <a:pt x="0" y="38227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9" name="Google Shape;149;p17"/>
          <p:cNvSpPr/>
          <p:nvPr/>
        </p:nvSpPr>
        <p:spPr>
          <a:xfrm rot="2017359">
            <a:off x="16639732" y="4336557"/>
            <a:ext cx="1037844" cy="2107298"/>
          </a:xfrm>
          <a:custGeom>
            <a:rect b="b" l="l" r="r" t="t"/>
            <a:pathLst>
              <a:path extrusionOk="0" h="2107298" w="1037844">
                <a:moveTo>
                  <a:pt x="0" y="0"/>
                </a:moveTo>
                <a:lnTo>
                  <a:pt x="1037845" y="0"/>
                </a:lnTo>
                <a:lnTo>
                  <a:pt x="1037845" y="2107298"/>
                </a:lnTo>
                <a:lnTo>
                  <a:pt x="0" y="21072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0" name="Google Shape;150;p17"/>
          <p:cNvSpPr/>
          <p:nvPr/>
        </p:nvSpPr>
        <p:spPr>
          <a:xfrm rot="1642752">
            <a:off x="1788585" y="4603641"/>
            <a:ext cx="1064341" cy="1807799"/>
          </a:xfrm>
          <a:custGeom>
            <a:rect b="b" l="l" r="r" t="t"/>
            <a:pathLst>
              <a:path extrusionOk="0" h="1807799" w="1064341">
                <a:moveTo>
                  <a:pt x="0" y="0"/>
                </a:moveTo>
                <a:lnTo>
                  <a:pt x="1064341" y="0"/>
                </a:lnTo>
                <a:lnTo>
                  <a:pt x="1064341" y="1807798"/>
                </a:lnTo>
                <a:lnTo>
                  <a:pt x="0" y="18077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1" name="Google Shape;151;p17"/>
          <p:cNvSpPr/>
          <p:nvPr/>
        </p:nvSpPr>
        <p:spPr>
          <a:xfrm rot="-2824966">
            <a:off x="16047503" y="-160018"/>
            <a:ext cx="1314544" cy="2133134"/>
          </a:xfrm>
          <a:custGeom>
            <a:rect b="b" l="l" r="r" t="t"/>
            <a:pathLst>
              <a:path extrusionOk="0" h="2133134" w="1314544">
                <a:moveTo>
                  <a:pt x="0" y="0"/>
                </a:moveTo>
                <a:lnTo>
                  <a:pt x="1314544" y="0"/>
                </a:lnTo>
                <a:lnTo>
                  <a:pt x="1314544" y="2133134"/>
                </a:lnTo>
                <a:lnTo>
                  <a:pt x="0" y="213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52" name="Google Shape;152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62950" y="2520350"/>
            <a:ext cx="5644750" cy="696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199" r="-2209" t="0"/>
            </a:stretch>
          </a:blipFill>
          <a:ln>
            <a:noFill/>
          </a:ln>
        </p:spPr>
      </p:sp>
      <p:sp>
        <p:nvSpPr>
          <p:cNvPr id="158" name="Google Shape;158;p18"/>
          <p:cNvSpPr/>
          <p:nvPr/>
        </p:nvSpPr>
        <p:spPr>
          <a:xfrm flipH="1" rot="249423">
            <a:off x="12831023" y="6932935"/>
            <a:ext cx="5844368" cy="4142196"/>
          </a:xfrm>
          <a:custGeom>
            <a:rect b="b" l="l" r="r" t="t"/>
            <a:pathLst>
              <a:path extrusionOk="0" h="4141652" w="5843601">
                <a:moveTo>
                  <a:pt x="5843601" y="0"/>
                </a:moveTo>
                <a:lnTo>
                  <a:pt x="0" y="0"/>
                </a:lnTo>
                <a:lnTo>
                  <a:pt x="0" y="4141653"/>
                </a:lnTo>
                <a:lnTo>
                  <a:pt x="5843601" y="4141653"/>
                </a:lnTo>
                <a:lnTo>
                  <a:pt x="5843601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9" name="Google Shape;159;p18"/>
          <p:cNvSpPr/>
          <p:nvPr/>
        </p:nvSpPr>
        <p:spPr>
          <a:xfrm>
            <a:off x="13146699" y="-136110"/>
            <a:ext cx="6593991" cy="3437118"/>
          </a:xfrm>
          <a:custGeom>
            <a:rect b="b" l="l" r="r" t="t"/>
            <a:pathLst>
              <a:path extrusionOk="0" h="3437118" w="6593991">
                <a:moveTo>
                  <a:pt x="0" y="0"/>
                </a:moveTo>
                <a:lnTo>
                  <a:pt x="6593991" y="0"/>
                </a:lnTo>
                <a:lnTo>
                  <a:pt x="6593991" y="3437118"/>
                </a:lnTo>
                <a:lnTo>
                  <a:pt x="0" y="343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0" name="Google Shape;160;p18"/>
          <p:cNvSpPr/>
          <p:nvPr/>
        </p:nvSpPr>
        <p:spPr>
          <a:xfrm rot="-2852014">
            <a:off x="10601914" y="106740"/>
            <a:ext cx="686022" cy="1459621"/>
          </a:xfrm>
          <a:custGeom>
            <a:rect b="b" l="l" r="r" t="t"/>
            <a:pathLst>
              <a:path extrusionOk="0" h="1459963" w="686183">
                <a:moveTo>
                  <a:pt x="0" y="0"/>
                </a:moveTo>
                <a:lnTo>
                  <a:pt x="686182" y="0"/>
                </a:lnTo>
                <a:lnTo>
                  <a:pt x="686182" y="1459963"/>
                </a:lnTo>
                <a:lnTo>
                  <a:pt x="0" y="14599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1" name="Google Shape;161;p18"/>
          <p:cNvSpPr/>
          <p:nvPr/>
        </p:nvSpPr>
        <p:spPr>
          <a:xfrm rot="-7856596">
            <a:off x="5954429" y="8727545"/>
            <a:ext cx="972028" cy="1586985"/>
          </a:xfrm>
          <a:custGeom>
            <a:rect b="b" l="l" r="r" t="t"/>
            <a:pathLst>
              <a:path extrusionOk="0" h="1587739" w="972490">
                <a:moveTo>
                  <a:pt x="0" y="0"/>
                </a:moveTo>
                <a:lnTo>
                  <a:pt x="972491" y="0"/>
                </a:lnTo>
                <a:lnTo>
                  <a:pt x="972491" y="1587739"/>
                </a:lnTo>
                <a:lnTo>
                  <a:pt x="0" y="15877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2" name="Google Shape;162;p18"/>
          <p:cNvSpPr txBox="1"/>
          <p:nvPr/>
        </p:nvSpPr>
        <p:spPr>
          <a:xfrm>
            <a:off x="818919" y="1019175"/>
            <a:ext cx="14452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00">
                <a:solidFill>
                  <a:srgbClr val="5A7654"/>
                </a:solidFill>
                <a:latin typeface="Pacifico"/>
                <a:ea typeface="Pacifico"/>
                <a:cs typeface="Pacifico"/>
                <a:sym typeface="Pacifico"/>
              </a:rPr>
              <a:t>Types of Teeth</a:t>
            </a:r>
            <a:endParaRPr sz="7800">
              <a:solidFill>
                <a:srgbClr val="5A7654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63" name="Google Shape;163;p18"/>
          <p:cNvSpPr txBox="1"/>
          <p:nvPr/>
        </p:nvSpPr>
        <p:spPr>
          <a:xfrm>
            <a:off x="1033275" y="2625400"/>
            <a:ext cx="10254600" cy="56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alter Turncoat"/>
              <a:buChar char="●"/>
            </a:pPr>
            <a:r>
              <a:rPr lang="en-US" sz="32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Incisors</a:t>
            </a:r>
            <a:endParaRPr sz="32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alter Turncoat"/>
              <a:buChar char="○"/>
            </a:pPr>
            <a:r>
              <a:rPr lang="en-US" sz="32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Central incisor</a:t>
            </a:r>
            <a:endParaRPr sz="32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alter Turncoat"/>
              <a:buChar char="○"/>
            </a:pPr>
            <a:r>
              <a:rPr lang="en-US" sz="32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Lateral incisor</a:t>
            </a:r>
            <a:endParaRPr sz="32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alter Turncoat"/>
              <a:buChar char="●"/>
            </a:pPr>
            <a:r>
              <a:rPr lang="en-US" sz="32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Canines</a:t>
            </a:r>
            <a:endParaRPr sz="32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alter Turncoat"/>
              <a:buChar char="●"/>
            </a:pPr>
            <a:r>
              <a:rPr lang="en-US" sz="32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Premolars</a:t>
            </a:r>
            <a:endParaRPr sz="32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alter Turncoat"/>
              <a:buChar char="○"/>
            </a:pPr>
            <a:r>
              <a:rPr lang="en-US" sz="32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1st premolar</a:t>
            </a:r>
            <a:endParaRPr sz="32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alter Turncoat"/>
              <a:buChar char="○"/>
            </a:pPr>
            <a:r>
              <a:rPr lang="en-US" sz="32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2nd premolar</a:t>
            </a:r>
            <a:endParaRPr sz="32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alter Turncoat"/>
              <a:buChar char="●"/>
            </a:pPr>
            <a:r>
              <a:rPr lang="en-US" sz="32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Molars</a:t>
            </a:r>
            <a:endParaRPr sz="32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alter Turncoat"/>
              <a:buChar char="○"/>
            </a:pPr>
            <a:r>
              <a:rPr lang="en-US" sz="32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1st molar</a:t>
            </a:r>
            <a:endParaRPr sz="32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alter Turncoat"/>
              <a:buChar char="○"/>
            </a:pPr>
            <a:r>
              <a:rPr lang="en-US" sz="32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2nd molar</a:t>
            </a:r>
            <a:endParaRPr sz="32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alter Turncoat"/>
              <a:buChar char="●"/>
            </a:pPr>
            <a:r>
              <a:rPr lang="en-US" sz="32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Wisdom tooth</a:t>
            </a:r>
            <a:endParaRPr sz="32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pic>
        <p:nvPicPr>
          <p:cNvPr id="164" name="Google Shape;164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43650" y="2730600"/>
            <a:ext cx="7204650" cy="475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9"/>
          <p:cNvSpPr/>
          <p:nvPr/>
        </p:nvSpPr>
        <p:spPr>
          <a:xfrm>
            <a:off x="-25" y="-12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199" r="-2209" t="0"/>
            </a:stretch>
          </a:blipFill>
          <a:ln>
            <a:noFill/>
          </a:ln>
        </p:spPr>
      </p:sp>
      <p:sp>
        <p:nvSpPr>
          <p:cNvPr id="170" name="Google Shape;170;p19"/>
          <p:cNvSpPr txBox="1"/>
          <p:nvPr/>
        </p:nvSpPr>
        <p:spPr>
          <a:xfrm>
            <a:off x="2804984" y="897259"/>
            <a:ext cx="12678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00">
                <a:solidFill>
                  <a:srgbClr val="5A7654"/>
                </a:solidFill>
                <a:latin typeface="Pacifico"/>
                <a:ea typeface="Pacifico"/>
                <a:cs typeface="Pacifico"/>
                <a:sym typeface="Pacifico"/>
              </a:rPr>
              <a:t>Sides and Parts of a Tooth</a:t>
            </a:r>
            <a:endParaRPr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71" name="Google Shape;171;p19"/>
          <p:cNvSpPr/>
          <p:nvPr/>
        </p:nvSpPr>
        <p:spPr>
          <a:xfrm>
            <a:off x="15798227" y="461724"/>
            <a:ext cx="3132586" cy="2795833"/>
          </a:xfrm>
          <a:custGeom>
            <a:rect b="b" l="l" r="r" t="t"/>
            <a:pathLst>
              <a:path extrusionOk="0" h="2795833" w="3132586">
                <a:moveTo>
                  <a:pt x="0" y="0"/>
                </a:moveTo>
                <a:lnTo>
                  <a:pt x="3132585" y="0"/>
                </a:lnTo>
                <a:lnTo>
                  <a:pt x="3132585" y="2795832"/>
                </a:lnTo>
                <a:lnTo>
                  <a:pt x="0" y="27958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2" name="Google Shape;172;p19"/>
          <p:cNvSpPr/>
          <p:nvPr/>
        </p:nvSpPr>
        <p:spPr>
          <a:xfrm rot="1379095">
            <a:off x="-316160" y="93731"/>
            <a:ext cx="2806574" cy="3253791"/>
          </a:xfrm>
          <a:custGeom>
            <a:rect b="b" l="l" r="r" t="t"/>
            <a:pathLst>
              <a:path extrusionOk="0" h="3253791" w="2806574">
                <a:moveTo>
                  <a:pt x="0" y="0"/>
                </a:moveTo>
                <a:lnTo>
                  <a:pt x="2806574" y="0"/>
                </a:lnTo>
                <a:lnTo>
                  <a:pt x="2806574" y="3253791"/>
                </a:lnTo>
                <a:lnTo>
                  <a:pt x="0" y="32537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3" name="Google Shape;173;p19"/>
          <p:cNvSpPr/>
          <p:nvPr/>
        </p:nvSpPr>
        <p:spPr>
          <a:xfrm rot="-1130594">
            <a:off x="3188281" y="1745920"/>
            <a:ext cx="602148" cy="1257751"/>
          </a:xfrm>
          <a:custGeom>
            <a:rect b="b" l="l" r="r" t="t"/>
            <a:pathLst>
              <a:path extrusionOk="0" h="1259622" w="603044">
                <a:moveTo>
                  <a:pt x="0" y="0"/>
                </a:moveTo>
                <a:lnTo>
                  <a:pt x="603044" y="0"/>
                </a:lnTo>
                <a:lnTo>
                  <a:pt x="603044" y="1259622"/>
                </a:lnTo>
                <a:lnTo>
                  <a:pt x="0" y="12596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4" name="Google Shape;174;p19"/>
          <p:cNvSpPr/>
          <p:nvPr/>
        </p:nvSpPr>
        <p:spPr>
          <a:xfrm rot="1643889">
            <a:off x="184579" y="8517433"/>
            <a:ext cx="1063945" cy="1807127"/>
          </a:xfrm>
          <a:custGeom>
            <a:rect b="b" l="l" r="r" t="t"/>
            <a:pathLst>
              <a:path extrusionOk="0" h="1807799" w="1064341">
                <a:moveTo>
                  <a:pt x="0" y="0"/>
                </a:moveTo>
                <a:lnTo>
                  <a:pt x="1064341" y="0"/>
                </a:lnTo>
                <a:lnTo>
                  <a:pt x="1064341" y="1807798"/>
                </a:lnTo>
                <a:lnTo>
                  <a:pt x="0" y="18077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5" name="Google Shape;175;p19"/>
          <p:cNvSpPr txBox="1"/>
          <p:nvPr/>
        </p:nvSpPr>
        <p:spPr>
          <a:xfrm>
            <a:off x="1968213" y="7292189"/>
            <a:ext cx="49998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24">
                <a:solidFill>
                  <a:srgbClr val="5D4828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Tongue 👅👅👅</a:t>
            </a:r>
            <a:endParaRPr/>
          </a:p>
        </p:txBody>
      </p:sp>
      <p:pic>
        <p:nvPicPr>
          <p:cNvPr id="176" name="Google Shape;176;p19"/>
          <p:cNvPicPr preferRelativeResize="0"/>
          <p:nvPr/>
        </p:nvPicPr>
        <p:blipFill rotWithShape="1">
          <a:blip r:embed="rId8">
            <a:alphaModFix/>
          </a:blip>
          <a:srcRect b="33500" l="22576" r="23060" t="19101"/>
          <a:stretch/>
        </p:blipFill>
        <p:spPr>
          <a:xfrm>
            <a:off x="2983663" y="4971775"/>
            <a:ext cx="3132599" cy="209477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9"/>
          <p:cNvSpPr txBox="1"/>
          <p:nvPr/>
        </p:nvSpPr>
        <p:spPr>
          <a:xfrm>
            <a:off x="477376" y="5514263"/>
            <a:ext cx="2879400" cy="10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24">
                <a:solidFill>
                  <a:srgbClr val="5D4828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Back of </a:t>
            </a:r>
            <a:endParaRPr sz="3124">
              <a:solidFill>
                <a:srgbClr val="5D4828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0" marR="0" rtl="0" algn="ctr">
              <a:lnSpc>
                <a:spcPct val="11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24">
                <a:solidFill>
                  <a:srgbClr val="5D4828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mouth</a:t>
            </a:r>
            <a:endParaRPr/>
          </a:p>
        </p:txBody>
      </p:sp>
      <p:sp>
        <p:nvSpPr>
          <p:cNvPr id="178" name="Google Shape;178;p19"/>
          <p:cNvSpPr txBox="1"/>
          <p:nvPr/>
        </p:nvSpPr>
        <p:spPr>
          <a:xfrm>
            <a:off x="5787213" y="5514263"/>
            <a:ext cx="2879400" cy="10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24">
                <a:solidFill>
                  <a:srgbClr val="5D4828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Front of Mouth</a:t>
            </a:r>
            <a:endParaRPr/>
          </a:p>
        </p:txBody>
      </p:sp>
      <p:sp>
        <p:nvSpPr>
          <p:cNvPr id="179" name="Google Shape;179;p19"/>
          <p:cNvSpPr txBox="1"/>
          <p:nvPr/>
        </p:nvSpPr>
        <p:spPr>
          <a:xfrm>
            <a:off x="3110263" y="4367194"/>
            <a:ext cx="28794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24">
                <a:solidFill>
                  <a:srgbClr val="5D4828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Cheeks…</a:t>
            </a:r>
            <a:endParaRPr/>
          </a:p>
        </p:txBody>
      </p:sp>
      <p:pic>
        <p:nvPicPr>
          <p:cNvPr id="180" name="Google Shape;180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89675" y="3428988"/>
            <a:ext cx="8890401" cy="53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0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202" r="-2201" t="0"/>
            </a:stretch>
          </a:blipFill>
          <a:ln>
            <a:noFill/>
          </a:ln>
        </p:spPr>
      </p:sp>
      <p:sp>
        <p:nvSpPr>
          <p:cNvPr id="186" name="Google Shape;186;p20"/>
          <p:cNvSpPr txBox="1"/>
          <p:nvPr/>
        </p:nvSpPr>
        <p:spPr>
          <a:xfrm>
            <a:off x="1333403" y="812089"/>
            <a:ext cx="7497300" cy="26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11">
                <a:solidFill>
                  <a:srgbClr val="5A7654"/>
                </a:solidFill>
                <a:latin typeface="Pacifico"/>
                <a:ea typeface="Pacifico"/>
                <a:cs typeface="Pacifico"/>
                <a:sym typeface="Pacifico"/>
              </a:rPr>
              <a:t>Cavities &amp; X-Rays</a:t>
            </a:r>
            <a:endParaRPr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87" name="Google Shape;187;p20"/>
          <p:cNvSpPr/>
          <p:nvPr/>
        </p:nvSpPr>
        <p:spPr>
          <a:xfrm rot="2916069">
            <a:off x="-327639" y="784980"/>
            <a:ext cx="1532106" cy="1683633"/>
          </a:xfrm>
          <a:custGeom>
            <a:rect b="b" l="l" r="r" t="t"/>
            <a:pathLst>
              <a:path extrusionOk="0" h="1683633" w="1532106">
                <a:moveTo>
                  <a:pt x="0" y="0"/>
                </a:moveTo>
                <a:lnTo>
                  <a:pt x="1532106" y="0"/>
                </a:lnTo>
                <a:lnTo>
                  <a:pt x="1532106" y="1683633"/>
                </a:lnTo>
                <a:lnTo>
                  <a:pt x="0" y="16836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8" name="Google Shape;188;p20"/>
          <p:cNvSpPr/>
          <p:nvPr/>
        </p:nvSpPr>
        <p:spPr>
          <a:xfrm rot="-8441424">
            <a:off x="6598580" y="676206"/>
            <a:ext cx="1690916" cy="2561993"/>
          </a:xfrm>
          <a:custGeom>
            <a:rect b="b" l="l" r="r" t="t"/>
            <a:pathLst>
              <a:path extrusionOk="0" h="2566086" w="1693617">
                <a:moveTo>
                  <a:pt x="0" y="0"/>
                </a:moveTo>
                <a:lnTo>
                  <a:pt x="1693617" y="0"/>
                </a:lnTo>
                <a:lnTo>
                  <a:pt x="1693617" y="2566087"/>
                </a:lnTo>
                <a:lnTo>
                  <a:pt x="0" y="25660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9" name="Google Shape;189;p20"/>
          <p:cNvSpPr txBox="1"/>
          <p:nvPr/>
        </p:nvSpPr>
        <p:spPr>
          <a:xfrm>
            <a:off x="666328" y="3750563"/>
            <a:ext cx="4666500" cy="5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24">
                <a:solidFill>
                  <a:srgbClr val="5D4828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Cavities</a:t>
            </a:r>
            <a:endParaRPr sz="1900"/>
          </a:p>
        </p:txBody>
      </p:sp>
      <p:sp>
        <p:nvSpPr>
          <p:cNvPr id="190" name="Google Shape;190;p20"/>
          <p:cNvSpPr txBox="1"/>
          <p:nvPr/>
        </p:nvSpPr>
        <p:spPr>
          <a:xfrm>
            <a:off x="586028" y="4308258"/>
            <a:ext cx="3862500" cy="36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68300" lvl="0" marL="4572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Walter Turncoat"/>
              <a:buChar char="●"/>
            </a:pPr>
            <a:r>
              <a:rPr lang="en-US" sz="2200">
                <a:latin typeface="Walter Turncoat"/>
                <a:ea typeface="Walter Turncoat"/>
                <a:cs typeface="Walter Turncoat"/>
                <a:sym typeface="Walter Turncoat"/>
              </a:rPr>
              <a:t>Basically when bacteria’s in your mouth release acids as a byproduct that eat away at your enamel, making it weaker and making your whole tooth more prone to damage</a:t>
            </a:r>
            <a:endParaRPr sz="1800"/>
          </a:p>
        </p:txBody>
      </p:sp>
      <p:sp>
        <p:nvSpPr>
          <p:cNvPr id="191" name="Google Shape;191;p20"/>
          <p:cNvSpPr txBox="1"/>
          <p:nvPr/>
        </p:nvSpPr>
        <p:spPr>
          <a:xfrm>
            <a:off x="4879977" y="3743300"/>
            <a:ext cx="44829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24">
                <a:solidFill>
                  <a:srgbClr val="5D4828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X-Rays</a:t>
            </a:r>
            <a:endParaRPr/>
          </a:p>
        </p:txBody>
      </p:sp>
      <p:sp>
        <p:nvSpPr>
          <p:cNvPr id="192" name="Google Shape;192;p20"/>
          <p:cNvSpPr txBox="1"/>
          <p:nvPr/>
        </p:nvSpPr>
        <p:spPr>
          <a:xfrm>
            <a:off x="4879988" y="4315525"/>
            <a:ext cx="4755600" cy="37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68300" lvl="0" marL="4572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Walter Turncoat"/>
              <a:buChar char="●"/>
            </a:pPr>
            <a:r>
              <a:rPr lang="en-US" sz="2200">
                <a:latin typeface="Walter Turncoat"/>
                <a:ea typeface="Walter Turncoat"/>
                <a:cs typeface="Walter Turncoat"/>
                <a:sym typeface="Walter Turncoat"/>
              </a:rPr>
              <a:t>Capture the “Density” of a tooth</a:t>
            </a:r>
            <a:endParaRPr sz="2200"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368300" lvl="0" marL="4572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200"/>
              <a:buFont typeface="Walter Turncoat"/>
              <a:buChar char="●"/>
            </a:pPr>
            <a:r>
              <a:rPr lang="en-US" sz="2200">
                <a:latin typeface="Walter Turncoat"/>
                <a:ea typeface="Walter Turncoat"/>
                <a:cs typeface="Walter Turncoat"/>
                <a:sym typeface="Walter Turncoat"/>
              </a:rPr>
              <a:t>Lighter areas = more stuff</a:t>
            </a:r>
            <a:endParaRPr sz="2200"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368300" lvl="0" marL="4572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200"/>
              <a:buFont typeface="Walter Turncoat"/>
              <a:buChar char="●"/>
            </a:pPr>
            <a:r>
              <a:rPr lang="en-US" sz="2200">
                <a:latin typeface="Walter Turncoat"/>
                <a:ea typeface="Walter Turncoat"/>
                <a:cs typeface="Walter Turncoat"/>
                <a:sym typeface="Walter Turncoat"/>
              </a:rPr>
              <a:t>Darker areas = Less stuff = CAVITY!!!!!!!!!!!</a:t>
            </a:r>
            <a:endParaRPr sz="2200"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368300" lvl="1" marL="9144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200"/>
              <a:buFont typeface="Walter Turncoat"/>
              <a:buChar char="○"/>
            </a:pPr>
            <a:r>
              <a:rPr lang="en-US" sz="2200">
                <a:latin typeface="Walter Turncoat"/>
                <a:ea typeface="Walter Turncoat"/>
                <a:cs typeface="Walter Turncoat"/>
                <a:sym typeface="Walter Turncoat"/>
              </a:rPr>
              <a:t>Esp. common in between teeth when you don’t floss………….. are you flossing?</a:t>
            </a:r>
            <a:endParaRPr sz="2200"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pic>
        <p:nvPicPr>
          <p:cNvPr descr="Dental X-rays - Children's Dental Ark | New Braunfels TX" id="193" name="Google Shape;19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67075" y="4809075"/>
            <a:ext cx="6011049" cy="3780469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0"/>
          <p:cNvSpPr txBox="1"/>
          <p:nvPr/>
        </p:nvSpPr>
        <p:spPr>
          <a:xfrm>
            <a:off x="457200" y="4572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38100" marR="381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 u="sng">
                <a:solidFill>
                  <a:srgbClr val="F1F3F4"/>
                </a:solidFill>
                <a:latin typeface="Roboto"/>
                <a:ea typeface="Roboto"/>
                <a:cs typeface="Roboto"/>
                <a:sym typeface="Roboto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886 × 557</a:t>
            </a:r>
            <a:endParaRPr sz="750" u="sng">
              <a:solidFill>
                <a:srgbClr val="F1F3F4"/>
              </a:solidFill>
              <a:latin typeface="Roboto"/>
              <a:ea typeface="Roboto"/>
              <a:cs typeface="Roboto"/>
              <a:sym typeface="Roboto"/>
              <a:hlinkClick r:id="rId8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pic>
        <p:nvPicPr>
          <p:cNvPr id="195" name="Google Shape;195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067050" y="249355"/>
            <a:ext cx="6011050" cy="4337094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0"/>
          <p:cNvSpPr/>
          <p:nvPr/>
        </p:nvSpPr>
        <p:spPr>
          <a:xfrm>
            <a:off x="11441952" y="8178878"/>
            <a:ext cx="4352034" cy="2268498"/>
          </a:xfrm>
          <a:custGeom>
            <a:rect b="b" l="l" r="r" t="t"/>
            <a:pathLst>
              <a:path extrusionOk="0" h="3437118" w="6593991">
                <a:moveTo>
                  <a:pt x="0" y="0"/>
                </a:moveTo>
                <a:lnTo>
                  <a:pt x="6593991" y="0"/>
                </a:lnTo>
                <a:lnTo>
                  <a:pt x="6593991" y="3437117"/>
                </a:lnTo>
                <a:lnTo>
                  <a:pt x="0" y="34371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7" name="Google Shape;197;p20"/>
          <p:cNvSpPr/>
          <p:nvPr/>
        </p:nvSpPr>
        <p:spPr>
          <a:xfrm flipH="1" rot="-4785200">
            <a:off x="15558132" y="5267540"/>
            <a:ext cx="3363574" cy="1753263"/>
          </a:xfrm>
          <a:custGeom>
            <a:rect b="b" l="l" r="r" t="t"/>
            <a:pathLst>
              <a:path extrusionOk="0" h="2654308" w="5092198">
                <a:moveTo>
                  <a:pt x="5092198" y="0"/>
                </a:moveTo>
                <a:lnTo>
                  <a:pt x="0" y="0"/>
                </a:lnTo>
                <a:lnTo>
                  <a:pt x="0" y="2654308"/>
                </a:lnTo>
                <a:lnTo>
                  <a:pt x="5092198" y="2654308"/>
                </a:lnTo>
                <a:lnTo>
                  <a:pt x="5092198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8" name="Google Shape;198;p20"/>
          <p:cNvSpPr/>
          <p:nvPr/>
        </p:nvSpPr>
        <p:spPr>
          <a:xfrm rot="-2157900">
            <a:off x="16045816" y="8005218"/>
            <a:ext cx="1855204" cy="1920005"/>
          </a:xfrm>
          <a:custGeom>
            <a:rect b="b" l="l" r="r" t="t"/>
            <a:pathLst>
              <a:path extrusionOk="0" h="3790257" w="3662335">
                <a:moveTo>
                  <a:pt x="0" y="0"/>
                </a:moveTo>
                <a:lnTo>
                  <a:pt x="3662335" y="0"/>
                </a:lnTo>
                <a:lnTo>
                  <a:pt x="3662335" y="3790257"/>
                </a:lnTo>
                <a:lnTo>
                  <a:pt x="0" y="37902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9" name="Google Shape;199;p20"/>
          <p:cNvSpPr txBox="1"/>
          <p:nvPr/>
        </p:nvSpPr>
        <p:spPr>
          <a:xfrm>
            <a:off x="10479039" y="3947725"/>
            <a:ext cx="44829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24">
                <a:solidFill>
                  <a:srgbClr val="990000"/>
                </a:solidFill>
                <a:highlight>
                  <a:schemeClr val="lt1"/>
                </a:highlight>
                <a:latin typeface="Walter Turncoat"/>
                <a:ea typeface="Walter Turncoat"/>
                <a:cs typeface="Walter Turncoat"/>
                <a:sym typeface="Walter Turncoat"/>
              </a:rPr>
              <a:t>normal bitewings</a:t>
            </a:r>
            <a:endParaRPr>
              <a:solidFill>
                <a:srgbClr val="990000"/>
              </a:solidFill>
              <a:highlight>
                <a:schemeClr val="lt1"/>
              </a:highlight>
            </a:endParaRPr>
          </a:p>
        </p:txBody>
      </p:sp>
      <p:sp>
        <p:nvSpPr>
          <p:cNvPr id="200" name="Google Shape;200;p20"/>
          <p:cNvSpPr txBox="1"/>
          <p:nvPr/>
        </p:nvSpPr>
        <p:spPr>
          <a:xfrm>
            <a:off x="10479039" y="7955075"/>
            <a:ext cx="44829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24">
                <a:solidFill>
                  <a:srgbClr val="990000"/>
                </a:solidFill>
                <a:highlight>
                  <a:schemeClr val="lt1"/>
                </a:highlight>
                <a:latin typeface="Walter Turncoat"/>
                <a:ea typeface="Walter Turncoat"/>
                <a:cs typeface="Walter Turncoat"/>
                <a:sym typeface="Walter Turncoat"/>
              </a:rPr>
              <a:t>Bad…</a:t>
            </a:r>
            <a:endParaRPr sz="3124">
              <a:solidFill>
                <a:srgbClr val="990000"/>
              </a:solidFill>
              <a:highlight>
                <a:schemeClr val="lt1"/>
              </a:highlight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0" marR="0" rtl="0" algn="l">
              <a:lnSpc>
                <a:spcPct val="11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24">
                <a:solidFill>
                  <a:srgbClr val="990000"/>
                </a:solidFill>
                <a:highlight>
                  <a:schemeClr val="lt1"/>
                </a:highlight>
                <a:latin typeface="Walter Turncoat"/>
                <a:ea typeface="Walter Turncoat"/>
                <a:cs typeface="Walter Turncoat"/>
                <a:sym typeface="Walter Turncoat"/>
              </a:rPr>
              <a:t>Can you spot the cavities?</a:t>
            </a:r>
            <a:endParaRPr sz="3124">
              <a:solidFill>
                <a:srgbClr val="990000"/>
              </a:solidFill>
              <a:highlight>
                <a:schemeClr val="lt1"/>
              </a:highlight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sp>
        <p:nvSpPr>
          <p:cNvPr id="201" name="Google Shape;201;p20"/>
          <p:cNvSpPr/>
          <p:nvPr/>
        </p:nvSpPr>
        <p:spPr>
          <a:xfrm>
            <a:off x="11461600" y="6666650"/>
            <a:ext cx="1074000" cy="10386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20"/>
          <p:cNvSpPr/>
          <p:nvPr/>
        </p:nvSpPr>
        <p:spPr>
          <a:xfrm>
            <a:off x="12756575" y="5378200"/>
            <a:ext cx="1074000" cy="10386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0"/>
          <p:cNvSpPr/>
          <p:nvPr/>
        </p:nvSpPr>
        <p:spPr>
          <a:xfrm>
            <a:off x="12535600" y="6666638"/>
            <a:ext cx="1074000" cy="10386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202" r="-2201" t="0"/>
            </a:stretch>
          </a:blipFill>
          <a:ln>
            <a:noFill/>
          </a:ln>
        </p:spPr>
      </p:sp>
      <p:sp>
        <p:nvSpPr>
          <p:cNvPr id="209" name="Google Shape;209;p21"/>
          <p:cNvSpPr/>
          <p:nvPr/>
        </p:nvSpPr>
        <p:spPr>
          <a:xfrm rot="-5400000">
            <a:off x="3004485" y="-5217310"/>
            <a:ext cx="16370081" cy="20721621"/>
          </a:xfrm>
          <a:custGeom>
            <a:rect b="b" l="l" r="r" t="t"/>
            <a:pathLst>
              <a:path extrusionOk="0" h="20721621" w="16370081">
                <a:moveTo>
                  <a:pt x="0" y="0"/>
                </a:moveTo>
                <a:lnTo>
                  <a:pt x="16370080" y="0"/>
                </a:lnTo>
                <a:lnTo>
                  <a:pt x="16370080" y="20721620"/>
                </a:lnTo>
                <a:lnTo>
                  <a:pt x="0" y="207216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10" name="Google Shape;210;p21"/>
          <p:cNvGrpSpPr/>
          <p:nvPr/>
        </p:nvGrpSpPr>
        <p:grpSpPr>
          <a:xfrm>
            <a:off x="4311193" y="3822854"/>
            <a:ext cx="9665575" cy="3514062"/>
            <a:chOff x="0" y="1282058"/>
            <a:chExt cx="12887433" cy="4685417"/>
          </a:xfrm>
        </p:grpSpPr>
        <p:sp>
          <p:nvSpPr>
            <p:cNvPr id="211" name="Google Shape;211;p21"/>
            <p:cNvSpPr txBox="1"/>
            <p:nvPr/>
          </p:nvSpPr>
          <p:spPr>
            <a:xfrm>
              <a:off x="33" y="1282058"/>
              <a:ext cx="12887400" cy="352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800">
                  <a:solidFill>
                    <a:srgbClr val="5A7654"/>
                  </a:solidFill>
                  <a:latin typeface="Pacifico"/>
                  <a:ea typeface="Pacifico"/>
                  <a:cs typeface="Pacifico"/>
                  <a:sym typeface="Pacifico"/>
                </a:rPr>
                <a:t>Practice With a Case Study!</a:t>
              </a:r>
              <a:endParaRPr>
                <a:latin typeface="Pacifico"/>
                <a:ea typeface="Pacifico"/>
                <a:cs typeface="Pacifico"/>
                <a:sym typeface="Pacifico"/>
              </a:endParaRPr>
            </a:p>
          </p:txBody>
        </p:sp>
        <p:sp>
          <p:nvSpPr>
            <p:cNvPr id="212" name="Google Shape;212;p21"/>
            <p:cNvSpPr txBox="1"/>
            <p:nvPr/>
          </p:nvSpPr>
          <p:spPr>
            <a:xfrm>
              <a:off x="0" y="5680075"/>
              <a:ext cx="128874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3" name="Google Shape;213;p21"/>
          <p:cNvSpPr/>
          <p:nvPr/>
        </p:nvSpPr>
        <p:spPr>
          <a:xfrm rot="7706735">
            <a:off x="-1077939" y="-935569"/>
            <a:ext cx="5680101" cy="4941688"/>
          </a:xfrm>
          <a:custGeom>
            <a:rect b="b" l="l" r="r" t="t"/>
            <a:pathLst>
              <a:path extrusionOk="0" h="4941688" w="5680101">
                <a:moveTo>
                  <a:pt x="0" y="0"/>
                </a:moveTo>
                <a:lnTo>
                  <a:pt x="5680101" y="0"/>
                </a:lnTo>
                <a:lnTo>
                  <a:pt x="5680101" y="4941689"/>
                </a:lnTo>
                <a:lnTo>
                  <a:pt x="0" y="4941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" name="Google Shape;214;p21"/>
          <p:cNvSpPr/>
          <p:nvPr/>
        </p:nvSpPr>
        <p:spPr>
          <a:xfrm rot="-3093265">
            <a:off x="13571511" y="5960531"/>
            <a:ext cx="5680101" cy="4941688"/>
          </a:xfrm>
          <a:custGeom>
            <a:rect b="b" l="l" r="r" t="t"/>
            <a:pathLst>
              <a:path extrusionOk="0" h="4941688" w="5680101">
                <a:moveTo>
                  <a:pt x="5680101" y="4941689"/>
                </a:moveTo>
                <a:lnTo>
                  <a:pt x="0" y="4941689"/>
                </a:lnTo>
                <a:lnTo>
                  <a:pt x="0" y="0"/>
                </a:lnTo>
                <a:lnTo>
                  <a:pt x="5680101" y="0"/>
                </a:lnTo>
                <a:lnTo>
                  <a:pt x="5680101" y="4941689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